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5" r:id="rId9"/>
    <p:sldId id="268" r:id="rId10"/>
    <p:sldId id="269" r:id="rId11"/>
    <p:sldId id="270" r:id="rId12"/>
    <p:sldId id="271" r:id="rId13"/>
    <p:sldId id="272" r:id="rId14"/>
    <p:sldId id="281" r:id="rId15"/>
    <p:sldId id="273" r:id="rId16"/>
    <p:sldId id="274" r:id="rId17"/>
    <p:sldId id="275" r:id="rId18"/>
    <p:sldId id="282" r:id="rId19"/>
    <p:sldId id="283" r:id="rId20"/>
    <p:sldId id="276" r:id="rId21"/>
    <p:sldId id="278" r:id="rId22"/>
    <p:sldId id="277" r:id="rId23"/>
    <p:sldId id="279" r:id="rId2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4A5"/>
    <a:srgbClr val="39818F"/>
    <a:srgbClr val="47A1B3"/>
    <a:srgbClr val="3490A6"/>
    <a:srgbClr val="34A6A1"/>
    <a:srgbClr val="F7B047"/>
    <a:srgbClr val="F68426"/>
    <a:srgbClr val="ECA902"/>
    <a:srgbClr val="339966"/>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802" autoAdjust="0"/>
    <p:restoredTop sz="94660"/>
  </p:normalViewPr>
  <p:slideViewPr>
    <p:cSldViewPr>
      <p:cViewPr>
        <p:scale>
          <a:sx n="77" d="100"/>
          <a:sy n="77" d="100"/>
        </p:scale>
        <p:origin x="-70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07-07-2013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07-07-2013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a:spLocks noGrp="1"/>
          </p:cNvSpPr>
          <p:nvPr>
            <p:ph type="subTitle" idx="1"/>
          </p:nvPr>
        </p:nvSpPr>
        <p:spPr>
          <a:xfrm>
            <a:off x="4139952" y="1682224"/>
            <a:ext cx="3600400" cy="576064"/>
          </a:xfrm>
        </p:spPr>
        <p:txBody>
          <a:bodyPr>
            <a:normAutofit/>
          </a:bodyPr>
          <a:lstStyle/>
          <a:p>
            <a:r>
              <a:rPr lang="es-CL" sz="2400" b="1" dirty="0" err="1" smtClean="0">
                <a:solidFill>
                  <a:schemeClr val="bg1"/>
                </a:solidFill>
                <a:latin typeface="+mj-lt"/>
              </a:rPr>
              <a:t>Specific</a:t>
            </a:r>
            <a:r>
              <a:rPr lang="es-CL" sz="2400" b="1" dirty="0" smtClean="0">
                <a:solidFill>
                  <a:schemeClr val="bg1"/>
                </a:solidFill>
                <a:latin typeface="+mj-lt"/>
              </a:rPr>
              <a:t> </a:t>
            </a:r>
            <a:r>
              <a:rPr lang="es-CL" sz="2400" b="1" dirty="0" err="1" smtClean="0">
                <a:solidFill>
                  <a:schemeClr val="bg1"/>
                </a:solidFill>
                <a:latin typeface="+mj-lt"/>
              </a:rPr>
              <a:t>heat</a:t>
            </a:r>
            <a:endParaRPr lang="es-CL" sz="2400" b="1" dirty="0" smtClean="0">
              <a:solidFill>
                <a:schemeClr val="bg1"/>
              </a:solidFill>
              <a:latin typeface="+mj-lt"/>
            </a:endParaRPr>
          </a:p>
          <a:p>
            <a:endParaRPr lang="es-ES_tradnl" sz="2400" baseline="30000" dirty="0">
              <a:solidFill>
                <a:schemeClr val="bg1"/>
              </a:solidFill>
              <a:latin typeface="Frutiger 55 Roman" pitchFamily="34" charset="0"/>
            </a:endParaRPr>
          </a:p>
        </p:txBody>
      </p:sp>
      <p:sp>
        <p:nvSpPr>
          <p:cNvPr id="7" name="6 CuadroTexto"/>
          <p:cNvSpPr txBox="1"/>
          <p:nvPr/>
        </p:nvSpPr>
        <p:spPr>
          <a:xfrm>
            <a:off x="5076056" y="2132856"/>
            <a:ext cx="3744416" cy="461665"/>
          </a:xfrm>
          <a:prstGeom prst="rect">
            <a:avLst/>
          </a:prstGeom>
          <a:noFill/>
        </p:spPr>
        <p:txBody>
          <a:bodyPr wrap="square" rtlCol="0">
            <a:spAutoFit/>
          </a:bodyPr>
          <a:lstStyle/>
          <a:p>
            <a:pPr algn="just"/>
            <a:r>
              <a:rPr lang="en-US" sz="1200" dirty="0" smtClean="0">
                <a:solidFill>
                  <a:srgbClr val="FFFF66"/>
                </a:solidFill>
              </a:rPr>
              <a:t>Heating different liquids to the same temperature (</a:t>
            </a:r>
            <a:r>
              <a:rPr lang="en-US" sz="1200" dirty="0" smtClean="0">
                <a:solidFill>
                  <a:srgbClr val="FFFF66"/>
                </a:solidFill>
              </a:rPr>
              <a:t>70 ˚</a:t>
            </a:r>
            <a:r>
              <a:rPr lang="en-US" sz="1200" dirty="0" smtClean="0">
                <a:solidFill>
                  <a:srgbClr val="FFFF66"/>
                </a:solidFill>
              </a:rPr>
              <a:t>C) and comparing </a:t>
            </a:r>
            <a:r>
              <a:rPr lang="en-US" sz="1200" dirty="0" smtClean="0">
                <a:solidFill>
                  <a:srgbClr val="FFFF66"/>
                </a:solidFill>
              </a:rPr>
              <a:t>their individual </a:t>
            </a:r>
            <a:r>
              <a:rPr lang="en-US" sz="1200" dirty="0" smtClean="0">
                <a:solidFill>
                  <a:srgbClr val="FFFF66"/>
                </a:solidFill>
              </a:rPr>
              <a:t>cooling </a:t>
            </a:r>
            <a:r>
              <a:rPr lang="en-US" sz="1200" dirty="0" smtClean="0">
                <a:solidFill>
                  <a:srgbClr val="FFFF66"/>
                </a:solidFill>
              </a:rPr>
              <a:t>curves.</a:t>
            </a:r>
            <a:endParaRPr lang="es-CL" sz="1200" dirty="0">
              <a:solidFill>
                <a:srgbClr val="FFFF66"/>
              </a:solidFill>
            </a:endParaRPr>
          </a:p>
        </p:txBody>
      </p:sp>
      <p:pic>
        <p:nvPicPr>
          <p:cNvPr id="9"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3007" t="3596" r="11718" b="3174"/>
          <a:stretch/>
        </p:blipFill>
        <p:spPr bwMode="auto">
          <a:xfrm>
            <a:off x="3707904" y="4855643"/>
            <a:ext cx="1406269" cy="1741709"/>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srcRect/>
          <a:stretch>
            <a:fillRect/>
          </a:stretch>
        </p:blipFill>
        <p:spPr bwMode="auto">
          <a:xfrm>
            <a:off x="3491880" y="5301208"/>
            <a:ext cx="419100" cy="676275"/>
          </a:xfrm>
          <a:prstGeom prst="rect">
            <a:avLst/>
          </a:prstGeom>
          <a:noFill/>
          <a:ln w="9525">
            <a:noFill/>
            <a:miter lim="800000"/>
            <a:headEnd/>
            <a:tailEnd/>
          </a:ln>
        </p:spPr>
      </p:pic>
    </p:spTree>
    <p:extLst>
      <p:ext uri="{BB962C8B-B14F-4D97-AF65-F5344CB8AC3E}">
        <p14:creationId xmlns=""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84" y="414233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6"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2831544"/>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and thermocouple sensor, the </a:t>
            </a:r>
            <a:r>
              <a:rPr lang="en-US" sz="1400" dirty="0" err="1"/>
              <a:t>Labdisc</a:t>
            </a:r>
            <a:r>
              <a:rPr lang="en-US" sz="1400" dirty="0"/>
              <a:t> must be configured according to the following steps:</a:t>
            </a:r>
            <a:endParaRPr lang="es-CL" sz="1400" dirty="0"/>
          </a:p>
          <a:p>
            <a:r>
              <a:rPr lang="en-US" sz="1500" dirty="0"/>
              <a:t> </a:t>
            </a:r>
            <a:endParaRPr lang="en-US" sz="1500" dirty="0" smtClean="0"/>
          </a:p>
          <a:p>
            <a:endParaRPr lang="es-CL" sz="1500" dirty="0"/>
          </a:p>
          <a:p>
            <a:pPr lvl="0" algn="just"/>
            <a:r>
              <a:rPr lang="en-US" sz="1500" dirty="0"/>
              <a:t>Open the </a:t>
            </a:r>
            <a:r>
              <a:rPr lang="en-US" sz="1500" dirty="0" err="1"/>
              <a:t>GlobiLab</a:t>
            </a:r>
            <a:r>
              <a:rPr lang="en-US" sz="1500" dirty="0"/>
              <a:t> software and turn on the </a:t>
            </a:r>
            <a:r>
              <a:rPr lang="en-US" sz="1500" dirty="0" err="1" smtClean="0"/>
              <a:t>Labdisc</a:t>
            </a:r>
            <a:r>
              <a:rPr lang="en-US" sz="1500" dirty="0" smtClean="0"/>
              <a:t>.</a:t>
            </a:r>
            <a:endParaRPr lang="en-US" sz="1500" dirty="0" smtClean="0"/>
          </a:p>
          <a:p>
            <a:pPr lvl="0" algn="just"/>
            <a:endParaRPr lang="es-CL" sz="1500" dirty="0"/>
          </a:p>
          <a:p>
            <a:pPr lvl="0" algn="just"/>
            <a:r>
              <a:rPr lang="en-US" sz="1500" dirty="0"/>
              <a:t>Click on the Bluetooth icon in the bottom right corner of the </a:t>
            </a:r>
            <a:r>
              <a:rPr lang="en-US" sz="1500" dirty="0" err="1"/>
              <a:t>GlobiLab</a:t>
            </a:r>
            <a:r>
              <a:rPr lang="en-US" sz="1500" dirty="0"/>
              <a:t> screen. Select the </a:t>
            </a:r>
            <a:r>
              <a:rPr lang="en-US" sz="1500" dirty="0" err="1"/>
              <a:t>Labdisc</a:t>
            </a:r>
            <a:r>
              <a:rPr lang="en-US" sz="1500" dirty="0"/>
              <a:t> you are using currently. Once the </a:t>
            </a:r>
            <a:r>
              <a:rPr lang="en-US" sz="1500" dirty="0" err="1"/>
              <a:t>Labdisc</a:t>
            </a:r>
            <a:r>
              <a:rPr lang="en-US" sz="1500" dirty="0"/>
              <a:t> has been recognized by the software, the icon will change from a grey to blue </a:t>
            </a:r>
            <a:r>
              <a:rPr lang="en-US" sz="1500" dirty="0" smtClean="0"/>
              <a:t>color</a:t>
            </a:r>
            <a:r>
              <a:rPr lang="es-CL" sz="1500" dirty="0" smtClean="0"/>
              <a:t>             </a:t>
            </a:r>
            <a:r>
              <a:rPr lang="en-US" sz="1500" dirty="0" smtClean="0"/>
              <a:t>.  </a:t>
            </a:r>
            <a:r>
              <a:rPr lang="en-US" sz="1500" dirty="0"/>
              <a:t>If you prefer a USB connection follow the previous instruction </a:t>
            </a:r>
            <a:r>
              <a:rPr lang="en-US" sz="1500" dirty="0" smtClean="0"/>
              <a:t>and then click on </a:t>
            </a:r>
            <a:r>
              <a:rPr lang="en-US" sz="1500" dirty="0"/>
              <a:t>the USB icon. You will see the same color change when the </a:t>
            </a:r>
            <a:r>
              <a:rPr lang="en-US" sz="1500" dirty="0" err="1"/>
              <a:t>Labdisc</a:t>
            </a:r>
            <a:r>
              <a:rPr lang="en-US" sz="1500" dirty="0"/>
              <a:t> is </a:t>
            </a:r>
            <a:r>
              <a:rPr lang="en-US" sz="1500" dirty="0" smtClean="0"/>
              <a:t>recognized             </a:t>
            </a:r>
            <a:r>
              <a:rPr lang="es-CL" sz="1500" dirty="0" smtClean="0"/>
              <a:t> </a:t>
            </a:r>
            <a:r>
              <a:rPr lang="en-US" sz="1500" dirty="0"/>
              <a:t>.</a:t>
            </a:r>
            <a:endParaRPr lang="es-CL" sz="1500" dirty="0"/>
          </a:p>
          <a:p>
            <a:pPr algn="just"/>
            <a:endParaRPr lang="es-CL" sz="1500" dirty="0"/>
          </a:p>
        </p:txBody>
      </p:sp>
      <p:sp>
        <p:nvSpPr>
          <p:cNvPr id="8" name="7 Elipse"/>
          <p:cNvSpPr/>
          <p:nvPr/>
        </p:nvSpPr>
        <p:spPr>
          <a:xfrm>
            <a:off x="995384" y="3682159"/>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9" name="8 CuadroTexto"/>
          <p:cNvSpPr txBox="1"/>
          <p:nvPr/>
        </p:nvSpPr>
        <p:spPr>
          <a:xfrm>
            <a:off x="965479" y="3625991"/>
            <a:ext cx="276038" cy="307777"/>
          </a:xfrm>
          <a:prstGeom prst="rect">
            <a:avLst/>
          </a:prstGeom>
          <a:noFill/>
        </p:spPr>
        <p:txBody>
          <a:bodyPr wrap="none" rtlCol="0">
            <a:spAutoFit/>
          </a:bodyPr>
          <a:lstStyle/>
          <a:p>
            <a:r>
              <a:rPr lang="es-CL" sz="1400" dirty="0" smtClean="0"/>
              <a:t>1</a:t>
            </a:r>
          </a:p>
        </p:txBody>
      </p:sp>
      <p:sp>
        <p:nvSpPr>
          <p:cNvPr id="11" name="10 CuadroTexto"/>
          <p:cNvSpPr txBox="1"/>
          <p:nvPr/>
        </p:nvSpPr>
        <p:spPr>
          <a:xfrm>
            <a:off x="965479" y="4091812"/>
            <a:ext cx="276038" cy="307777"/>
          </a:xfrm>
          <a:prstGeom prst="rect">
            <a:avLst/>
          </a:prstGeom>
          <a:noFill/>
        </p:spPr>
        <p:txBody>
          <a:bodyPr wrap="none" rtlCol="0">
            <a:spAutoFit/>
          </a:bodyPr>
          <a:lstStyle/>
          <a:p>
            <a:r>
              <a:rPr lang="es-CL" sz="1400" dirty="0" smtClean="0"/>
              <a:t>2</a:t>
            </a: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10808" y="4578077"/>
            <a:ext cx="533400" cy="219075"/>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26832" y="5013176"/>
            <a:ext cx="533400" cy="219075"/>
          </a:xfrm>
          <a:prstGeom prst="rect">
            <a:avLst/>
          </a:prstGeom>
        </p:spPr>
      </p:pic>
      <p:sp>
        <p:nvSpPr>
          <p:cNvPr id="19"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20" name="19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spTree>
    <p:extLst>
      <p:ext uri="{BB962C8B-B14F-4D97-AF65-F5344CB8AC3E}">
        <p14:creationId xmlns="" xmlns:p14="http://schemas.microsoft.com/office/powerpoint/2010/main"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756" y="2200500"/>
            <a:ext cx="6768752" cy="830997"/>
          </a:xfrm>
          <a:prstGeom prst="rect">
            <a:avLst/>
          </a:prstGeom>
          <a:noFill/>
        </p:spPr>
        <p:txBody>
          <a:bodyPr wrap="square" rtlCol="0">
            <a:spAutoFit/>
          </a:bodyPr>
          <a:lstStyle/>
          <a:p>
            <a:pPr lvl="0" algn="just"/>
            <a:r>
              <a:rPr lang="en-US" sz="1600" dirty="0"/>
              <a:t>Click </a:t>
            </a:r>
            <a:r>
              <a:rPr lang="en-US" sz="1600" dirty="0" smtClean="0"/>
              <a:t>on        to </a:t>
            </a:r>
            <a:r>
              <a:rPr lang="en-US" sz="1600" dirty="0"/>
              <a:t>configure the </a:t>
            </a:r>
            <a:r>
              <a:rPr lang="en-US" sz="1600" dirty="0" err="1"/>
              <a:t>Labdisc</a:t>
            </a:r>
            <a:r>
              <a:rPr lang="en-US" sz="1600" dirty="0"/>
              <a:t>. Select </a:t>
            </a:r>
            <a:r>
              <a:rPr lang="en-US" sz="1600" dirty="0" smtClean="0"/>
              <a:t>external temperature </a:t>
            </a:r>
            <a:r>
              <a:rPr lang="en-US" sz="1600" dirty="0"/>
              <a:t>in the “Logger Setup” window. Enter </a:t>
            </a:r>
            <a:r>
              <a:rPr lang="en-US" sz="1600" dirty="0" smtClean="0"/>
              <a:t>“1/s” </a:t>
            </a:r>
            <a:r>
              <a:rPr lang="en-US" sz="1600" dirty="0"/>
              <a:t>for </a:t>
            </a:r>
            <a:r>
              <a:rPr lang="en-US" sz="1600" dirty="0" smtClean="0"/>
              <a:t>rate and “1000” for samples.</a:t>
            </a:r>
            <a:endParaRPr lang="es-CL" sz="1600" dirty="0"/>
          </a:p>
          <a:p>
            <a:pPr algn="just"/>
            <a:endParaRPr lang="es-CL" sz="1600" dirty="0"/>
          </a:p>
        </p:txBody>
      </p:sp>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69443" y="2132856"/>
            <a:ext cx="386333" cy="362919"/>
          </a:xfrm>
          <a:prstGeom prst="rect">
            <a:avLst/>
          </a:prstGeom>
        </p:spPr>
      </p:pic>
      <p:sp>
        <p:nvSpPr>
          <p:cNvPr id="10" name="9 Elipse"/>
          <p:cNvSpPr/>
          <p:nvPr/>
        </p:nvSpPr>
        <p:spPr>
          <a:xfrm>
            <a:off x="1073513" y="225666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43608" y="2200500"/>
            <a:ext cx="276038" cy="307777"/>
          </a:xfrm>
          <a:prstGeom prst="rect">
            <a:avLst/>
          </a:prstGeom>
          <a:noFill/>
        </p:spPr>
        <p:txBody>
          <a:bodyPr wrap="none" rtlCol="0">
            <a:spAutoFit/>
          </a:bodyPr>
          <a:lstStyle/>
          <a:p>
            <a:r>
              <a:rPr lang="es-CL" sz="1400" dirty="0" smtClean="0"/>
              <a:t>3</a:t>
            </a:r>
          </a:p>
        </p:txBody>
      </p:sp>
      <p:sp>
        <p:nvSpPr>
          <p:cNvPr id="13"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6"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7" name="16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pic>
        <p:nvPicPr>
          <p:cNvPr id="18" name="17 Imagen" descr="Config.jpg"/>
          <p:cNvPicPr>
            <a:picLocks noChangeAspect="1"/>
          </p:cNvPicPr>
          <p:nvPr/>
        </p:nvPicPr>
        <p:blipFill>
          <a:blip r:embed="rId3" cstate="print"/>
          <a:stretch>
            <a:fillRect/>
          </a:stretch>
        </p:blipFill>
        <p:spPr>
          <a:xfrm>
            <a:off x="2987824" y="2996952"/>
            <a:ext cx="3405547" cy="3636226"/>
          </a:xfrm>
          <a:prstGeom prst="rect">
            <a:avLst/>
          </a:prstGeom>
        </p:spPr>
      </p:pic>
    </p:spTree>
    <p:extLst>
      <p:ext uri="{BB962C8B-B14F-4D97-AF65-F5344CB8AC3E}">
        <p14:creationId xmlns="" xmlns:p14="http://schemas.microsoft.com/office/powerpoint/2010/main"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259632" y="2780928"/>
            <a:ext cx="7488832" cy="830997"/>
          </a:xfrm>
          <a:prstGeom prst="rect">
            <a:avLst/>
          </a:prstGeom>
          <a:noFill/>
        </p:spPr>
        <p:txBody>
          <a:bodyPr wrap="square" rtlCol="0">
            <a:spAutoFit/>
          </a:bodyPr>
          <a:lstStyle/>
          <a:p>
            <a:pPr lvl="0"/>
            <a:r>
              <a:rPr lang="en-US" sz="1600" dirty="0"/>
              <a:t>Once you have finished the sensor configuration start measuring by </a:t>
            </a:r>
            <a:r>
              <a:rPr lang="en-US" sz="1600" dirty="0" smtClean="0"/>
              <a:t>clicking       .       </a:t>
            </a:r>
            <a:endParaRPr lang="en-US" sz="1600" dirty="0" smtClean="0"/>
          </a:p>
          <a:p>
            <a:pPr lvl="0"/>
            <a:r>
              <a:rPr lang="en-US" sz="1600" dirty="0" smtClean="0"/>
              <a:t> </a:t>
            </a:r>
            <a:endParaRPr lang="es-CL" sz="1600" dirty="0"/>
          </a:p>
          <a:p>
            <a:r>
              <a:rPr lang="en-US" sz="1600" dirty="0"/>
              <a:t>Once you have finished measuring stop the </a:t>
            </a:r>
            <a:r>
              <a:rPr lang="en-US" sz="1600" dirty="0" err="1"/>
              <a:t>Labdisc</a:t>
            </a:r>
            <a:r>
              <a:rPr lang="en-US" sz="1600" dirty="0"/>
              <a:t> by </a:t>
            </a:r>
            <a:r>
              <a:rPr lang="en-US" sz="1600" dirty="0" smtClean="0"/>
              <a:t>clicking        </a:t>
            </a:r>
            <a:r>
              <a:rPr lang="en-US" sz="1600" dirty="0" smtClean="0"/>
              <a:t> .</a:t>
            </a:r>
            <a:endParaRPr lang="es-CL" sz="1600" dirty="0"/>
          </a:p>
        </p:txBody>
      </p:sp>
      <p:pic>
        <p:nvPicPr>
          <p:cNvPr id="8" name="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24328" y="2708920"/>
            <a:ext cx="289638" cy="352262"/>
          </a:xfrm>
          <a:prstGeom prst="rect">
            <a:avLst/>
          </a:prstGeom>
        </p:spPr>
      </p:pic>
      <p:pic>
        <p:nvPicPr>
          <p:cNvPr id="9" name="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59814" y="3220754"/>
            <a:ext cx="344434" cy="352262"/>
          </a:xfrm>
          <a:prstGeom prst="rect">
            <a:avLst/>
          </a:prstGeom>
        </p:spPr>
      </p:pic>
      <p:sp>
        <p:nvSpPr>
          <p:cNvPr id="10" name="9 Elipse"/>
          <p:cNvSpPr/>
          <p:nvPr/>
        </p:nvSpPr>
        <p:spPr>
          <a:xfrm>
            <a:off x="1037510" y="281701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02857" y="2766492"/>
            <a:ext cx="276038" cy="307777"/>
          </a:xfrm>
          <a:prstGeom prst="rect">
            <a:avLst/>
          </a:prstGeom>
          <a:noFill/>
        </p:spPr>
        <p:txBody>
          <a:bodyPr wrap="none" rtlCol="0">
            <a:spAutoFit/>
          </a:bodyPr>
          <a:lstStyle/>
          <a:p>
            <a:r>
              <a:rPr lang="es-CL" sz="1400" dirty="0" smtClean="0"/>
              <a:t>4</a:t>
            </a:r>
          </a:p>
        </p:txBody>
      </p:sp>
      <p:sp>
        <p:nvSpPr>
          <p:cNvPr id="12" name="11 Elipse"/>
          <p:cNvSpPr/>
          <p:nvPr/>
        </p:nvSpPr>
        <p:spPr>
          <a:xfrm>
            <a:off x="1037510" y="333550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3" name="12 CuadroTexto"/>
          <p:cNvSpPr txBox="1"/>
          <p:nvPr/>
        </p:nvSpPr>
        <p:spPr>
          <a:xfrm>
            <a:off x="1002857" y="3284984"/>
            <a:ext cx="276038" cy="307777"/>
          </a:xfrm>
          <a:prstGeom prst="rect">
            <a:avLst/>
          </a:prstGeom>
          <a:noFill/>
        </p:spPr>
        <p:txBody>
          <a:bodyPr wrap="none" rtlCol="0">
            <a:spAutoFit/>
          </a:bodyPr>
          <a:lstStyle/>
          <a:p>
            <a:r>
              <a:rPr lang="es-CL" sz="1400" dirty="0" smtClean="0"/>
              <a:t>5</a:t>
            </a:r>
          </a:p>
        </p:txBody>
      </p:sp>
      <p:sp>
        <p:nvSpPr>
          <p:cNvPr id="14"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r>
              <a:rPr lang="en-US" sz="1050" dirty="0" smtClean="0">
                <a:solidFill>
                  <a:schemeClr val="tx1">
                    <a:lumMod val="65000"/>
                    <a:lumOff val="35000"/>
                  </a:schemeClr>
                </a:solidFill>
              </a:rPr>
              <a:t>.</a:t>
            </a:r>
            <a:endParaRPr lang="es-CL" sz="1050" dirty="0" smtClean="0">
              <a:solidFill>
                <a:schemeClr val="tx1">
                  <a:lumMod val="65000"/>
                  <a:lumOff val="35000"/>
                </a:schemeClr>
              </a:solidFill>
            </a:endParaRPr>
          </a:p>
        </p:txBody>
      </p:sp>
    </p:spTree>
    <p:extLst>
      <p:ext uri="{BB962C8B-B14F-4D97-AF65-F5344CB8AC3E}">
        <p14:creationId xmlns="" xmlns:p14="http://schemas.microsoft.com/office/powerpoint/2010/main" val="3858338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2" name="11 CuadroTexto"/>
          <p:cNvSpPr txBox="1"/>
          <p:nvPr/>
        </p:nvSpPr>
        <p:spPr>
          <a:xfrm>
            <a:off x="1464855" y="2348880"/>
            <a:ext cx="6347505" cy="3293209"/>
          </a:xfrm>
          <a:prstGeom prst="rect">
            <a:avLst/>
          </a:prstGeom>
          <a:noFill/>
        </p:spPr>
        <p:txBody>
          <a:bodyPr wrap="square" rtlCol="0">
            <a:spAutoFit/>
          </a:bodyPr>
          <a:lstStyle/>
          <a:p>
            <a:pPr algn="just"/>
            <a:r>
              <a:rPr lang="en-US" sz="1600" dirty="0" smtClean="0"/>
              <a:t>Build a domestic calorimeter perforating a plastic cap in the center. The temperature probe must insert tightly through the hole, keeping the highest possible degree of environmental isolation. The calorimeter is made of an external polystyrene cup containing the flask with the rubber stopper and the plastic perforated cap.     </a:t>
            </a:r>
          </a:p>
          <a:p>
            <a:pPr algn="just"/>
            <a:endParaRPr lang="en-US" sz="1600" dirty="0" smtClean="0"/>
          </a:p>
          <a:p>
            <a:pPr algn="just"/>
            <a:r>
              <a:rPr lang="en-US" sz="1600" dirty="0" smtClean="0"/>
              <a:t>Pour 25 ml. of a liquid into the flask and heat it by submerging in a volume of water up to </a:t>
            </a:r>
            <a:r>
              <a:rPr lang="en-US" sz="1600" dirty="0" smtClean="0"/>
              <a:t>70 °</a:t>
            </a:r>
            <a:r>
              <a:rPr lang="en-US" sz="1600" dirty="0" smtClean="0"/>
              <a:t>C using the clasps. Handle the Bunsen burner carefully. </a:t>
            </a:r>
            <a:endParaRPr lang="es-CL" sz="1600" dirty="0" smtClean="0"/>
          </a:p>
          <a:p>
            <a:pPr algn="just"/>
            <a:endParaRPr lang="en-US" sz="1600" dirty="0" smtClean="0"/>
          </a:p>
          <a:p>
            <a:pPr algn="just"/>
            <a:r>
              <a:rPr lang="en-US" sz="1600" dirty="0" smtClean="0"/>
              <a:t>Once the temperature has been reached, place the flask into the polystyrene cup and close it with the rubber stopper. After that, cover the cup using the plastic cap and insert the temperature probe through the hole. </a:t>
            </a:r>
            <a:endParaRPr lang="es-CL" sz="1600" dirty="0" smtClean="0"/>
          </a:p>
        </p:txBody>
      </p:sp>
      <p:sp>
        <p:nvSpPr>
          <p:cNvPr id="13"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pic>
        <p:nvPicPr>
          <p:cNvPr id="17" name="Picture 2"/>
          <p:cNvPicPr>
            <a:picLocks noChangeAspect="1" noChangeArrowheads="1"/>
          </p:cNvPicPr>
          <p:nvPr/>
        </p:nvPicPr>
        <p:blipFill>
          <a:blip r:embed="rId3" cstate="print"/>
          <a:srcRect/>
          <a:stretch>
            <a:fillRect/>
          </a:stretch>
        </p:blipFill>
        <p:spPr bwMode="auto">
          <a:xfrm>
            <a:off x="1070273" y="2348880"/>
            <a:ext cx="405383" cy="405383"/>
          </a:xfrm>
          <a:prstGeom prst="rect">
            <a:avLst/>
          </a:prstGeom>
          <a:noFill/>
          <a:ln w="9525">
            <a:noFill/>
            <a:miter lim="800000"/>
            <a:headEnd/>
            <a:tailEnd/>
          </a:ln>
          <a:effectLst/>
        </p:spPr>
      </p:pic>
      <p:pic>
        <p:nvPicPr>
          <p:cNvPr id="20" name="Picture 3"/>
          <p:cNvPicPr>
            <a:picLocks noChangeAspect="1" noChangeArrowheads="1"/>
          </p:cNvPicPr>
          <p:nvPr/>
        </p:nvPicPr>
        <p:blipFill>
          <a:blip r:embed="rId4" cstate="print"/>
          <a:srcRect/>
          <a:stretch>
            <a:fillRect/>
          </a:stretch>
        </p:blipFill>
        <p:spPr bwMode="auto">
          <a:xfrm>
            <a:off x="1093438" y="3789040"/>
            <a:ext cx="382218" cy="370636"/>
          </a:xfrm>
          <a:prstGeom prst="rect">
            <a:avLst/>
          </a:prstGeom>
          <a:noFill/>
          <a:ln w="9525">
            <a:noFill/>
            <a:miter lim="800000"/>
            <a:headEnd/>
            <a:tailEnd/>
          </a:ln>
          <a:effectLst/>
        </p:spPr>
      </p:pic>
      <p:pic>
        <p:nvPicPr>
          <p:cNvPr id="21" name="Picture 6"/>
          <p:cNvPicPr>
            <a:picLocks noChangeAspect="1" noChangeArrowheads="1"/>
          </p:cNvPicPr>
          <p:nvPr/>
        </p:nvPicPr>
        <p:blipFill>
          <a:blip r:embed="rId5" cstate="print"/>
          <a:srcRect/>
          <a:stretch>
            <a:fillRect/>
          </a:stretch>
        </p:blipFill>
        <p:spPr bwMode="auto">
          <a:xfrm>
            <a:off x="1115616" y="4509120"/>
            <a:ext cx="370636" cy="382218"/>
          </a:xfrm>
          <a:prstGeom prst="rect">
            <a:avLst/>
          </a:prstGeom>
          <a:noFill/>
          <a:ln w="9525">
            <a:noFill/>
            <a:miter lim="800000"/>
            <a:headEnd/>
            <a:tailEnd/>
          </a:ln>
          <a:effectLst/>
        </p:spPr>
      </p:pic>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n1.jpg"/>
          <p:cNvPicPr>
            <a:picLocks noChangeAspect="1"/>
          </p:cNvPicPr>
          <p:nvPr/>
        </p:nvPicPr>
        <p:blipFill>
          <a:blip r:embed="rId2" cstate="print"/>
          <a:stretch>
            <a:fillRect/>
          </a:stretch>
        </p:blipFill>
        <p:spPr>
          <a:xfrm>
            <a:off x="0" y="0"/>
            <a:ext cx="9144000" cy="6839712"/>
          </a:xfrm>
          <a:prstGeom prst="rect">
            <a:avLst/>
          </a:prstGeom>
        </p:spPr>
      </p:pic>
      <p:sp>
        <p:nvSpPr>
          <p:cNvPr id="5"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6" name="5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sp>
        <p:nvSpPr>
          <p:cNvPr id="7"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259632" y="2452886"/>
            <a:ext cx="390525" cy="400050"/>
          </a:xfrm>
          <a:prstGeom prst="rect">
            <a:avLst/>
          </a:prstGeom>
          <a:noFill/>
          <a:ln w="9525">
            <a:noFill/>
            <a:miter lim="800000"/>
            <a:headEnd/>
            <a:tailEnd/>
          </a:ln>
        </p:spPr>
      </p:pic>
      <p:sp>
        <p:nvSpPr>
          <p:cNvPr id="11" name="10 Rectángulo"/>
          <p:cNvSpPr/>
          <p:nvPr/>
        </p:nvSpPr>
        <p:spPr>
          <a:xfrm>
            <a:off x="1650157" y="2492896"/>
            <a:ext cx="6192688" cy="830997"/>
          </a:xfrm>
          <a:prstGeom prst="rect">
            <a:avLst/>
          </a:prstGeom>
        </p:spPr>
        <p:txBody>
          <a:bodyPr wrap="square">
            <a:spAutoFit/>
          </a:bodyPr>
          <a:lstStyle/>
          <a:p>
            <a:pPr algn="just"/>
            <a:r>
              <a:rPr lang="en-US" sz="1600" dirty="0" smtClean="0"/>
              <a:t>Wait six to ten minutes and stop </a:t>
            </a:r>
            <a:r>
              <a:rPr lang="en-US" sz="1600" dirty="0" err="1" smtClean="0"/>
              <a:t>Labdisc</a:t>
            </a:r>
            <a:r>
              <a:rPr lang="en-US" sz="1600" dirty="0" smtClean="0"/>
              <a:t>. The recording must allow the same temperature difference of (</a:t>
            </a:r>
            <a:r>
              <a:rPr lang="en-US" sz="1600" dirty="0" smtClean="0"/>
              <a:t>5 °</a:t>
            </a:r>
            <a:r>
              <a:rPr lang="en-US" sz="1600" dirty="0" smtClean="0"/>
              <a:t>C) to be seen in the three different liquids tested.  </a:t>
            </a:r>
            <a:endParaRPr lang="es-CL" sz="1600" dirty="0"/>
          </a:p>
        </p:txBody>
      </p:sp>
      <p:pic>
        <p:nvPicPr>
          <p:cNvPr id="9" name="8 Imagen" descr="Calor específico.jpg"/>
          <p:cNvPicPr>
            <a:picLocks noChangeAspect="1"/>
          </p:cNvPicPr>
          <p:nvPr/>
        </p:nvPicPr>
        <p:blipFill>
          <a:blip r:embed="rId4" cstate="print"/>
          <a:stretch>
            <a:fillRect/>
          </a:stretch>
        </p:blipFill>
        <p:spPr>
          <a:xfrm>
            <a:off x="2483768" y="3356992"/>
            <a:ext cx="4176464" cy="30972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835696" y="2703111"/>
            <a:ext cx="6048672" cy="2092881"/>
          </a:xfrm>
          <a:prstGeom prst="rect">
            <a:avLst/>
          </a:prstGeom>
          <a:noFill/>
        </p:spPr>
        <p:txBody>
          <a:bodyPr wrap="square" rtlCol="0">
            <a:spAutoFit/>
          </a:bodyPr>
          <a:lstStyle/>
          <a:p>
            <a:pPr lvl="0"/>
            <a:r>
              <a:rPr lang="en-US" sz="1400" dirty="0" smtClean="0"/>
              <a:t>Pick up the higher and lower values of the curve using the            tool.  Support your selections with the statistics tool (         ).</a:t>
            </a:r>
          </a:p>
          <a:p>
            <a:pPr lvl="0"/>
            <a:endParaRPr lang="es-CL" sz="1400" dirty="0" smtClean="0"/>
          </a:p>
          <a:p>
            <a:pPr lvl="0"/>
            <a:endParaRPr lang="en-US" sz="1600" dirty="0" smtClean="0"/>
          </a:p>
          <a:p>
            <a:pPr lvl="0"/>
            <a:r>
              <a:rPr lang="es-CL" sz="1400" dirty="0" err="1" smtClean="0"/>
              <a:t>Get</a:t>
            </a:r>
            <a:r>
              <a:rPr lang="es-CL" sz="1400" dirty="0" smtClean="0"/>
              <a:t> </a:t>
            </a:r>
            <a:r>
              <a:rPr lang="es-CL" sz="1400" dirty="0" err="1" smtClean="0"/>
              <a:t>the</a:t>
            </a:r>
            <a:r>
              <a:rPr lang="es-CL" sz="1400" dirty="0" smtClean="0"/>
              <a:t> </a:t>
            </a:r>
            <a:r>
              <a:rPr lang="es-CL" sz="1400" dirty="0" err="1" smtClean="0"/>
              <a:t>slopes</a:t>
            </a:r>
            <a:r>
              <a:rPr lang="es-CL" sz="1400" dirty="0" smtClean="0"/>
              <a:t> of </a:t>
            </a:r>
            <a:r>
              <a:rPr lang="es-CL" sz="1400" dirty="0" err="1" smtClean="0"/>
              <a:t>each</a:t>
            </a:r>
            <a:r>
              <a:rPr lang="es-CL" sz="1400" dirty="0" smtClean="0"/>
              <a:t> curve </a:t>
            </a:r>
            <a:r>
              <a:rPr lang="es-CL" sz="1400" dirty="0" err="1" smtClean="0"/>
              <a:t>using</a:t>
            </a:r>
            <a:r>
              <a:rPr lang="es-CL" sz="1400" dirty="0" smtClean="0"/>
              <a:t> </a:t>
            </a:r>
            <a:r>
              <a:rPr lang="es-CL" sz="1400" dirty="0" err="1" smtClean="0"/>
              <a:t>the</a:t>
            </a:r>
            <a:r>
              <a:rPr lang="es-CL" sz="1400" dirty="0" smtClean="0"/>
              <a:t> linear </a:t>
            </a:r>
            <a:r>
              <a:rPr lang="es-CL" sz="1400" dirty="0" err="1" smtClean="0"/>
              <a:t>regression</a:t>
            </a:r>
            <a:r>
              <a:rPr lang="es-CL" sz="1400" dirty="0" smtClean="0"/>
              <a:t> </a:t>
            </a:r>
            <a:r>
              <a:rPr lang="es-CL" sz="1400" dirty="0" err="1" smtClean="0"/>
              <a:t>tool</a:t>
            </a:r>
            <a:r>
              <a:rPr lang="es-CL" sz="1400" dirty="0" smtClean="0"/>
              <a:t> (         ).</a:t>
            </a:r>
          </a:p>
          <a:p>
            <a:pPr lvl="0"/>
            <a:endParaRPr lang="es-CL" sz="1400" dirty="0" smtClean="0"/>
          </a:p>
          <a:p>
            <a:pPr lvl="0"/>
            <a:endParaRPr lang="es-CL" sz="1600" dirty="0" smtClean="0"/>
          </a:p>
          <a:p>
            <a:r>
              <a:rPr lang="es-CL" sz="1400" dirty="0" smtClean="0"/>
              <a:t>Record </a:t>
            </a:r>
            <a:r>
              <a:rPr lang="es-CL" sz="1400" dirty="0" err="1" smtClean="0"/>
              <a:t>the</a:t>
            </a:r>
            <a:r>
              <a:rPr lang="es-CL" sz="1400" dirty="0" smtClean="0"/>
              <a:t> </a:t>
            </a:r>
            <a:r>
              <a:rPr lang="es-CL" sz="1400" dirty="0" err="1" smtClean="0"/>
              <a:t>slope</a:t>
            </a:r>
            <a:r>
              <a:rPr lang="es-CL" sz="1400" dirty="0" smtClean="0"/>
              <a:t> </a:t>
            </a:r>
            <a:r>
              <a:rPr lang="es-CL" sz="1400" dirty="0" err="1" smtClean="0"/>
              <a:t>values</a:t>
            </a:r>
            <a:r>
              <a:rPr lang="es-CL" sz="1400" dirty="0" smtClean="0"/>
              <a:t> and </a:t>
            </a:r>
            <a:r>
              <a:rPr lang="es-CL" sz="1400" dirty="0" err="1" smtClean="0"/>
              <a:t>the</a:t>
            </a:r>
            <a:r>
              <a:rPr lang="es-CL" sz="1400" dirty="0" smtClean="0"/>
              <a:t> time </a:t>
            </a:r>
            <a:r>
              <a:rPr lang="es-CL" sz="1400" dirty="0" err="1" smtClean="0"/>
              <a:t>difference</a:t>
            </a:r>
            <a:r>
              <a:rPr lang="es-CL" sz="1400" dirty="0" smtClean="0"/>
              <a:t> </a:t>
            </a:r>
            <a:r>
              <a:rPr lang="es-CL" sz="1400" dirty="0" err="1" smtClean="0"/>
              <a:t>between</a:t>
            </a:r>
            <a:r>
              <a:rPr lang="es-CL" sz="1400" dirty="0" smtClean="0"/>
              <a:t> </a:t>
            </a:r>
            <a:r>
              <a:rPr lang="es-CL" sz="1400" dirty="0" err="1" smtClean="0"/>
              <a:t>the</a:t>
            </a:r>
            <a:r>
              <a:rPr lang="es-CL" sz="1400" dirty="0" smtClean="0"/>
              <a:t> </a:t>
            </a:r>
            <a:r>
              <a:rPr lang="es-CL" sz="1400" dirty="0" err="1" smtClean="0"/>
              <a:t>selected</a:t>
            </a:r>
            <a:r>
              <a:rPr lang="es-CL" sz="1400" dirty="0" smtClean="0"/>
              <a:t> </a:t>
            </a:r>
            <a:r>
              <a:rPr lang="es-CL" sz="1400" dirty="0" err="1" smtClean="0"/>
              <a:t>points</a:t>
            </a:r>
            <a:r>
              <a:rPr lang="es-CL" sz="1400" dirty="0" smtClean="0"/>
              <a:t> </a:t>
            </a:r>
            <a:r>
              <a:rPr lang="es-CL" sz="1400" dirty="0" err="1" smtClean="0"/>
              <a:t>over</a:t>
            </a:r>
            <a:r>
              <a:rPr lang="es-CL" sz="1400" dirty="0" smtClean="0"/>
              <a:t> </a:t>
            </a:r>
            <a:r>
              <a:rPr lang="es-CL" sz="1400" dirty="0" err="1" smtClean="0"/>
              <a:t>the</a:t>
            </a:r>
            <a:r>
              <a:rPr lang="es-CL" sz="1400" dirty="0" smtClean="0"/>
              <a:t> curve.  </a:t>
            </a:r>
            <a:endParaRPr lang="es-CL" sz="1400" dirty="0"/>
          </a:p>
        </p:txBody>
      </p:sp>
      <p:pic>
        <p:nvPicPr>
          <p:cNvPr id="9" name="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68522" y="2924944"/>
            <a:ext cx="307534" cy="360040"/>
          </a:xfrm>
          <a:prstGeom prst="rect">
            <a:avLst/>
          </a:prstGeom>
        </p:spPr>
      </p:pic>
      <p:pic>
        <p:nvPicPr>
          <p:cNvPr id="19" name="18 Imagen"/>
          <p:cNvPicPr/>
          <p:nvPr/>
        </p:nvPicPr>
        <p:blipFill>
          <a:blip r:embed="rId4" cstate="print"/>
          <a:srcRect/>
          <a:stretch>
            <a:fillRect/>
          </a:stretch>
        </p:blipFill>
        <p:spPr bwMode="auto">
          <a:xfrm>
            <a:off x="6156216" y="2636912"/>
            <a:ext cx="360000" cy="396000"/>
          </a:xfrm>
          <a:prstGeom prst="rect">
            <a:avLst/>
          </a:prstGeom>
          <a:noFill/>
          <a:ln w="9525">
            <a:noFill/>
            <a:miter lim="800000"/>
            <a:headEnd/>
            <a:tailEnd/>
          </a:ln>
        </p:spPr>
      </p:pic>
      <p:pic>
        <p:nvPicPr>
          <p:cNvPr id="20" name="19 Imagen"/>
          <p:cNvPicPr/>
          <p:nvPr/>
        </p:nvPicPr>
        <p:blipFill>
          <a:blip r:embed="rId5" cstate="print"/>
          <a:srcRect/>
          <a:stretch>
            <a:fillRect/>
          </a:stretch>
        </p:blipFill>
        <p:spPr bwMode="auto">
          <a:xfrm>
            <a:off x="6336232" y="3573016"/>
            <a:ext cx="324000" cy="324000"/>
          </a:xfrm>
          <a:prstGeom prst="rect">
            <a:avLst/>
          </a:prstGeom>
          <a:noFill/>
          <a:ln w="9525">
            <a:noFill/>
            <a:miter lim="800000"/>
            <a:headEnd/>
            <a:tailEnd/>
          </a:ln>
        </p:spPr>
      </p:pic>
      <p:sp>
        <p:nvSpPr>
          <p:cNvPr id="21"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22" name="21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pic>
        <p:nvPicPr>
          <p:cNvPr id="23" name="Picture 2"/>
          <p:cNvPicPr>
            <a:picLocks noChangeAspect="1" noChangeArrowheads="1"/>
          </p:cNvPicPr>
          <p:nvPr/>
        </p:nvPicPr>
        <p:blipFill>
          <a:blip r:embed="rId6" cstate="print"/>
          <a:srcRect/>
          <a:stretch>
            <a:fillRect/>
          </a:stretch>
        </p:blipFill>
        <p:spPr bwMode="auto">
          <a:xfrm>
            <a:off x="1475656" y="2636912"/>
            <a:ext cx="341496" cy="375646"/>
          </a:xfrm>
          <a:prstGeom prst="rect">
            <a:avLst/>
          </a:prstGeom>
          <a:noFill/>
          <a:ln w="9525">
            <a:noFill/>
            <a:miter lim="800000"/>
            <a:headEnd/>
            <a:tailEnd/>
          </a:ln>
          <a:effectLst/>
        </p:spPr>
      </p:pic>
      <p:pic>
        <p:nvPicPr>
          <p:cNvPr id="24" name="Picture 3"/>
          <p:cNvPicPr>
            <a:picLocks noChangeAspect="1" noChangeArrowheads="1"/>
          </p:cNvPicPr>
          <p:nvPr/>
        </p:nvPicPr>
        <p:blipFill>
          <a:blip r:embed="rId7" cstate="print"/>
          <a:srcRect/>
          <a:stretch>
            <a:fillRect/>
          </a:stretch>
        </p:blipFill>
        <p:spPr bwMode="auto">
          <a:xfrm>
            <a:off x="1498423" y="3580177"/>
            <a:ext cx="318729" cy="352879"/>
          </a:xfrm>
          <a:prstGeom prst="rect">
            <a:avLst/>
          </a:prstGeom>
          <a:noFill/>
          <a:ln w="9525">
            <a:noFill/>
            <a:miter lim="800000"/>
            <a:headEnd/>
            <a:tailEnd/>
          </a:ln>
          <a:effectLst/>
        </p:spPr>
      </p:pic>
      <p:pic>
        <p:nvPicPr>
          <p:cNvPr id="25" name="Picture 4"/>
          <p:cNvPicPr>
            <a:picLocks noChangeAspect="1" noChangeArrowheads="1"/>
          </p:cNvPicPr>
          <p:nvPr/>
        </p:nvPicPr>
        <p:blipFill>
          <a:blip r:embed="rId8" cstate="print"/>
          <a:srcRect/>
          <a:stretch>
            <a:fillRect/>
          </a:stretch>
        </p:blipFill>
        <p:spPr bwMode="auto">
          <a:xfrm>
            <a:off x="1498422" y="4221088"/>
            <a:ext cx="318730" cy="341496"/>
          </a:xfrm>
          <a:prstGeom prst="rect">
            <a:avLst/>
          </a:prstGeom>
          <a:noFill/>
          <a:ln w="9525">
            <a:noFill/>
            <a:miter lim="800000"/>
            <a:headEnd/>
            <a:tailEnd/>
          </a:ln>
          <a:effectLst/>
        </p:spPr>
      </p:pic>
    </p:spTree>
    <p:extLst>
      <p:ext uri="{BB962C8B-B14F-4D97-AF65-F5344CB8AC3E}">
        <p14:creationId xmlns="" xmlns:p14="http://schemas.microsoft.com/office/powerpoint/2010/main" val="131120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2636913"/>
            <a:ext cx="6267450" cy="576064"/>
          </a:xfrm>
          <a:prstGeom prst="rect">
            <a:avLst/>
          </a:prstGeom>
        </p:spPr>
      </p:pic>
      <p:pic>
        <p:nvPicPr>
          <p:cNvPr id="2" name="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9776" y="2564904"/>
            <a:ext cx="504825" cy="447675"/>
          </a:xfrm>
          <a:prstGeom prst="rect">
            <a:avLst/>
          </a:prstGeom>
        </p:spPr>
      </p:pic>
      <p:sp>
        <p:nvSpPr>
          <p:cNvPr id="8"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835698" y="2771056"/>
            <a:ext cx="5729266" cy="307777"/>
          </a:xfrm>
          <a:prstGeom prst="rect">
            <a:avLst/>
          </a:prstGeom>
          <a:noFill/>
        </p:spPr>
        <p:txBody>
          <a:bodyPr wrap="square" rtlCol="0">
            <a:spAutoFit/>
          </a:bodyPr>
          <a:lstStyle/>
          <a:p>
            <a:r>
              <a:rPr lang="en-US" sz="1400" b="1" dirty="0"/>
              <a:t>How do the results relate to your initial hypothesis? Explain.</a:t>
            </a:r>
            <a:endParaRPr lang="es-CL" sz="1400" dirty="0"/>
          </a:p>
        </p:txBody>
      </p:sp>
      <p:pic>
        <p:nvPicPr>
          <p:cNvPr id="12" name="1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3429000"/>
            <a:ext cx="6267450" cy="432047"/>
          </a:xfrm>
          <a:prstGeom prst="rect">
            <a:avLst/>
          </a:prstGeom>
        </p:spPr>
      </p:pic>
      <p:pic>
        <p:nvPicPr>
          <p:cNvPr id="13" name="12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9776" y="3356991"/>
            <a:ext cx="504825" cy="447675"/>
          </a:xfrm>
          <a:prstGeom prst="rect">
            <a:avLst/>
          </a:prstGeom>
        </p:spPr>
      </p:pic>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0" y="4077071"/>
            <a:ext cx="6267450" cy="988367"/>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9775" y="4005063"/>
            <a:ext cx="504825" cy="447675"/>
          </a:xfrm>
          <a:prstGeom prst="rect">
            <a:avLst/>
          </a:prstGeom>
        </p:spPr>
      </p:pic>
      <p:sp>
        <p:nvSpPr>
          <p:cNvPr id="17" name="16 CuadroTexto"/>
          <p:cNvSpPr txBox="1"/>
          <p:nvPr/>
        </p:nvSpPr>
        <p:spPr>
          <a:xfrm>
            <a:off x="1835696" y="4211215"/>
            <a:ext cx="5977707" cy="738664"/>
          </a:xfrm>
          <a:prstGeom prst="rect">
            <a:avLst/>
          </a:prstGeom>
          <a:noFill/>
        </p:spPr>
        <p:txBody>
          <a:bodyPr wrap="square" rtlCol="0">
            <a:spAutoFit/>
          </a:bodyPr>
          <a:lstStyle/>
          <a:p>
            <a:pPr algn="just"/>
            <a:r>
              <a:rPr lang="en-US" sz="1400" b="1" dirty="0" smtClean="0"/>
              <a:t>Which of the substances show the higher and lower time range between the selected points? Are these results correlated to the obtained slopes? If so, are these relations expected?</a:t>
            </a:r>
            <a:endParaRPr lang="es-CL" sz="1400" dirty="0"/>
          </a:p>
        </p:txBody>
      </p:sp>
      <p:sp>
        <p:nvSpPr>
          <p:cNvPr id="23"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24" name="23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sp>
        <p:nvSpPr>
          <p:cNvPr id="26" name="25 CuadroTexto"/>
          <p:cNvSpPr txBox="1"/>
          <p:nvPr/>
        </p:nvSpPr>
        <p:spPr>
          <a:xfrm>
            <a:off x="1835696" y="3481843"/>
            <a:ext cx="5729266" cy="307777"/>
          </a:xfrm>
          <a:prstGeom prst="rect">
            <a:avLst/>
          </a:prstGeom>
          <a:noFill/>
        </p:spPr>
        <p:txBody>
          <a:bodyPr wrap="square" rtlCol="0">
            <a:spAutoFit/>
          </a:bodyPr>
          <a:lstStyle/>
          <a:p>
            <a:r>
              <a:rPr lang="en-US" sz="1400" b="1" dirty="0"/>
              <a:t>What </a:t>
            </a:r>
            <a:r>
              <a:rPr lang="en-US" sz="1400" b="1" dirty="0" smtClean="0"/>
              <a:t>differences do you find between the cooling curves of each liquid? </a:t>
            </a:r>
            <a:endParaRPr lang="es-CL" sz="1400" dirty="0"/>
          </a:p>
        </p:txBody>
      </p:sp>
    </p:spTree>
    <p:extLst>
      <p:ext uri="{BB962C8B-B14F-4D97-AF65-F5344CB8AC3E}">
        <p14:creationId xmlns="" xmlns:p14="http://schemas.microsoft.com/office/powerpoint/2010/main" val="1449309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521479" y="2257708"/>
            <a:ext cx="6146865"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329716"/>
            <a:ext cx="5798895" cy="523220"/>
          </a:xfrm>
          <a:prstGeom prst="rect">
            <a:avLst/>
          </a:prstGeom>
          <a:noFill/>
        </p:spPr>
        <p:txBody>
          <a:bodyPr wrap="none" rtlCol="0">
            <a:spAutoFit/>
          </a:bodyPr>
          <a:lstStyle/>
          <a:p>
            <a:r>
              <a:rPr lang="en-US" sz="1400" b="1" dirty="0">
                <a:solidFill>
                  <a:srgbClr val="F7B047"/>
                </a:solidFill>
              </a:rPr>
              <a:t>The </a:t>
            </a:r>
            <a:r>
              <a:rPr lang="en-US" sz="1400" b="1" dirty="0" smtClean="0">
                <a:solidFill>
                  <a:srgbClr val="F7B047"/>
                </a:solidFill>
              </a:rPr>
              <a:t>graph </a:t>
            </a:r>
            <a:r>
              <a:rPr lang="en-US" sz="1400" b="1" dirty="0">
                <a:solidFill>
                  <a:srgbClr val="F7B047"/>
                </a:solidFill>
              </a:rPr>
              <a:t>below should be similar to the </a:t>
            </a:r>
            <a:r>
              <a:rPr lang="en-US" sz="1400" b="1" dirty="0" smtClean="0">
                <a:solidFill>
                  <a:srgbClr val="F7B047"/>
                </a:solidFill>
              </a:rPr>
              <a:t>one </a:t>
            </a:r>
            <a:r>
              <a:rPr lang="en-US" sz="1400" b="1" dirty="0">
                <a:solidFill>
                  <a:srgbClr val="F7B047"/>
                </a:solidFill>
              </a:rPr>
              <a:t>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11"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pic>
        <p:nvPicPr>
          <p:cNvPr id="13" name="12 Imagen" descr="Aceite.jpg"/>
          <p:cNvPicPr>
            <a:picLocks noChangeAspect="1"/>
          </p:cNvPicPr>
          <p:nvPr/>
        </p:nvPicPr>
        <p:blipFill>
          <a:blip r:embed="rId3" cstate="print"/>
          <a:stretch>
            <a:fillRect/>
          </a:stretch>
        </p:blipFill>
        <p:spPr>
          <a:xfrm>
            <a:off x="1547665" y="2924945"/>
            <a:ext cx="6120000" cy="3173735"/>
          </a:xfrm>
          <a:prstGeom prst="rect">
            <a:avLst/>
          </a:prstGeom>
        </p:spPr>
      </p:pic>
    </p:spTree>
    <p:extLst>
      <p:ext uri="{BB962C8B-B14F-4D97-AF65-F5344CB8AC3E}">
        <p14:creationId xmlns="" xmlns:p14="http://schemas.microsoft.com/office/powerpoint/2010/main" val="4042537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593487" y="2257708"/>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881519" y="2329716"/>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11"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(70˚C) and comparing the cooling curves of these liquids.</a:t>
            </a:r>
            <a:endParaRPr lang="es-CL" sz="1050" dirty="0">
              <a:solidFill>
                <a:schemeClr val="tx1">
                  <a:lumMod val="65000"/>
                  <a:lumOff val="35000"/>
                </a:schemeClr>
              </a:solidFill>
            </a:endParaRPr>
          </a:p>
        </p:txBody>
      </p:sp>
      <p:pic>
        <p:nvPicPr>
          <p:cNvPr id="8" name="7 Imagen" descr="Imagen2.jpg"/>
          <p:cNvPicPr>
            <a:picLocks noChangeAspect="1"/>
          </p:cNvPicPr>
          <p:nvPr/>
        </p:nvPicPr>
        <p:blipFill>
          <a:blip r:embed="rId2" cstate="print"/>
          <a:stretch>
            <a:fillRect/>
          </a:stretch>
        </p:blipFill>
        <p:spPr>
          <a:xfrm>
            <a:off x="0" y="9144"/>
            <a:ext cx="9144000" cy="6839712"/>
          </a:xfrm>
          <a:prstGeom prst="rect">
            <a:avLst/>
          </a:prstGeom>
        </p:spPr>
      </p:pic>
      <p:sp>
        <p:nvSpPr>
          <p:cNvPr id="9" name="2 Subtítulo"/>
          <p:cNvSpPr txBox="1">
            <a:spLocks/>
          </p:cNvSpPr>
          <p:nvPr/>
        </p:nvSpPr>
        <p:spPr>
          <a:xfrm>
            <a:off x="5508104" y="1863408"/>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508104" y="1161912"/>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580112" y="1431360"/>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pic>
        <p:nvPicPr>
          <p:cNvPr id="15" name="14 Imagen" descr="Ac acético.jpg"/>
          <p:cNvPicPr>
            <a:picLocks noChangeAspect="1"/>
          </p:cNvPicPr>
          <p:nvPr/>
        </p:nvPicPr>
        <p:blipFill>
          <a:blip r:embed="rId3" cstate="print"/>
          <a:stretch>
            <a:fillRect/>
          </a:stretch>
        </p:blipFill>
        <p:spPr>
          <a:xfrm>
            <a:off x="1548344" y="2883245"/>
            <a:ext cx="6120000" cy="3210051"/>
          </a:xfrm>
          <a:prstGeom prst="rect">
            <a:avLst/>
          </a:prstGeom>
        </p:spPr>
      </p:pic>
      <p:sp>
        <p:nvSpPr>
          <p:cNvPr id="16" name="15 Rectángulo redondeado"/>
          <p:cNvSpPr/>
          <p:nvPr/>
        </p:nvSpPr>
        <p:spPr>
          <a:xfrm>
            <a:off x="1521479" y="2257708"/>
            <a:ext cx="6146865"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7" name="16 CuadroTexto"/>
          <p:cNvSpPr txBox="1"/>
          <p:nvPr/>
        </p:nvSpPr>
        <p:spPr>
          <a:xfrm>
            <a:off x="1763688" y="2329716"/>
            <a:ext cx="5798895" cy="523220"/>
          </a:xfrm>
          <a:prstGeom prst="rect">
            <a:avLst/>
          </a:prstGeom>
          <a:noFill/>
        </p:spPr>
        <p:txBody>
          <a:bodyPr wrap="none" rtlCol="0">
            <a:spAutoFit/>
          </a:bodyPr>
          <a:lstStyle/>
          <a:p>
            <a:r>
              <a:rPr lang="en-US" sz="1400" b="1" dirty="0">
                <a:solidFill>
                  <a:srgbClr val="F7B047"/>
                </a:solidFill>
              </a:rPr>
              <a:t>The </a:t>
            </a:r>
            <a:r>
              <a:rPr lang="en-US" sz="1400" b="1" dirty="0" smtClean="0">
                <a:solidFill>
                  <a:srgbClr val="F7B047"/>
                </a:solidFill>
              </a:rPr>
              <a:t>graph </a:t>
            </a:r>
            <a:r>
              <a:rPr lang="en-US" sz="1400" b="1" dirty="0">
                <a:solidFill>
                  <a:srgbClr val="F7B047"/>
                </a:solidFill>
              </a:rPr>
              <a:t>below should be similar to the </a:t>
            </a:r>
            <a:r>
              <a:rPr lang="en-US" sz="1400" b="1" dirty="0" smtClean="0">
                <a:solidFill>
                  <a:srgbClr val="F7B047"/>
                </a:solidFill>
              </a:rPr>
              <a:t>one </a:t>
            </a:r>
            <a:r>
              <a:rPr lang="en-US" sz="1400" b="1" dirty="0">
                <a:solidFill>
                  <a:srgbClr val="F7B047"/>
                </a:solidFill>
              </a:rPr>
              <a:t>the students came up with:</a:t>
            </a:r>
            <a:r>
              <a:rPr lang="en-US" sz="1400" i="1" dirty="0">
                <a:solidFill>
                  <a:srgbClr val="F7B047"/>
                </a:solidFill>
              </a:rPr>
              <a:t> </a:t>
            </a:r>
            <a:endParaRPr lang="es-CL" sz="1400" dirty="0">
              <a:solidFill>
                <a:srgbClr val="F7B047"/>
              </a:solidFill>
            </a:endParaRPr>
          </a:p>
          <a:p>
            <a:endParaRPr lang="es-CL" sz="1400" dirty="0"/>
          </a:p>
        </p:txBody>
      </p:sp>
    </p:spTree>
    <p:extLst>
      <p:ext uri="{BB962C8B-B14F-4D97-AF65-F5344CB8AC3E}">
        <p14:creationId xmlns="" xmlns:p14="http://schemas.microsoft.com/office/powerpoint/2010/main" val="4042537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593487" y="2257708"/>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881519" y="2329716"/>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11"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(70˚C) and comparing the cooling curves of these liquids.</a:t>
            </a:r>
            <a:endParaRPr lang="es-CL" sz="1050" dirty="0">
              <a:solidFill>
                <a:schemeClr val="tx1">
                  <a:lumMod val="65000"/>
                  <a:lumOff val="35000"/>
                </a:schemeClr>
              </a:solidFill>
            </a:endParaRPr>
          </a:p>
        </p:txBody>
      </p:sp>
      <p:pic>
        <p:nvPicPr>
          <p:cNvPr id="8" name="7 Imagen" descr="Imagen2.jpg"/>
          <p:cNvPicPr>
            <a:picLocks noChangeAspect="1"/>
          </p:cNvPicPr>
          <p:nvPr/>
        </p:nvPicPr>
        <p:blipFill>
          <a:blip r:embed="rId2" cstate="print"/>
          <a:stretch>
            <a:fillRect/>
          </a:stretch>
        </p:blipFill>
        <p:spPr>
          <a:xfrm>
            <a:off x="0" y="9144"/>
            <a:ext cx="9144000" cy="6839712"/>
          </a:xfrm>
          <a:prstGeom prst="rect">
            <a:avLst/>
          </a:prstGeom>
        </p:spPr>
      </p:pic>
      <p:sp>
        <p:nvSpPr>
          <p:cNvPr id="9" name="2 Subtítulo"/>
          <p:cNvSpPr txBox="1">
            <a:spLocks/>
          </p:cNvSpPr>
          <p:nvPr/>
        </p:nvSpPr>
        <p:spPr>
          <a:xfrm>
            <a:off x="5364088" y="1863408"/>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364088" y="1161912"/>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436096" y="1431360"/>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pic>
        <p:nvPicPr>
          <p:cNvPr id="15" name="14 Imagen" descr="Agua.jpg"/>
          <p:cNvPicPr>
            <a:picLocks noChangeAspect="1"/>
          </p:cNvPicPr>
          <p:nvPr/>
        </p:nvPicPr>
        <p:blipFill>
          <a:blip r:embed="rId3" cstate="print"/>
          <a:stretch>
            <a:fillRect/>
          </a:stretch>
        </p:blipFill>
        <p:spPr>
          <a:xfrm>
            <a:off x="1548344" y="2860902"/>
            <a:ext cx="6120000" cy="3232394"/>
          </a:xfrm>
          <a:prstGeom prst="rect">
            <a:avLst/>
          </a:prstGeom>
        </p:spPr>
      </p:pic>
      <p:sp>
        <p:nvSpPr>
          <p:cNvPr id="16" name="15 Rectángulo redondeado"/>
          <p:cNvSpPr/>
          <p:nvPr/>
        </p:nvSpPr>
        <p:spPr>
          <a:xfrm>
            <a:off x="1521479" y="2257708"/>
            <a:ext cx="6146865"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7" name="16 CuadroTexto"/>
          <p:cNvSpPr txBox="1"/>
          <p:nvPr/>
        </p:nvSpPr>
        <p:spPr>
          <a:xfrm>
            <a:off x="1763688" y="2329716"/>
            <a:ext cx="5798895" cy="523220"/>
          </a:xfrm>
          <a:prstGeom prst="rect">
            <a:avLst/>
          </a:prstGeom>
          <a:noFill/>
        </p:spPr>
        <p:txBody>
          <a:bodyPr wrap="none" rtlCol="0">
            <a:spAutoFit/>
          </a:bodyPr>
          <a:lstStyle/>
          <a:p>
            <a:r>
              <a:rPr lang="en-US" sz="1400" b="1" dirty="0">
                <a:solidFill>
                  <a:srgbClr val="F7B047"/>
                </a:solidFill>
              </a:rPr>
              <a:t>The </a:t>
            </a:r>
            <a:r>
              <a:rPr lang="en-US" sz="1400" b="1" dirty="0" smtClean="0">
                <a:solidFill>
                  <a:srgbClr val="F7B047"/>
                </a:solidFill>
              </a:rPr>
              <a:t>graph </a:t>
            </a:r>
            <a:r>
              <a:rPr lang="en-US" sz="1400" b="1" dirty="0">
                <a:solidFill>
                  <a:srgbClr val="F7B047"/>
                </a:solidFill>
              </a:rPr>
              <a:t>below should be similar to the </a:t>
            </a:r>
            <a:r>
              <a:rPr lang="en-US" sz="1400" b="1" dirty="0" smtClean="0">
                <a:solidFill>
                  <a:srgbClr val="F7B047"/>
                </a:solidFill>
              </a:rPr>
              <a:t>one </a:t>
            </a:r>
            <a:r>
              <a:rPr lang="en-US" sz="1400" b="1" dirty="0">
                <a:solidFill>
                  <a:srgbClr val="F7B047"/>
                </a:solidFill>
              </a:rPr>
              <a:t>the students came up with:</a:t>
            </a:r>
            <a:r>
              <a:rPr lang="en-US" sz="1400" i="1" dirty="0">
                <a:solidFill>
                  <a:srgbClr val="F7B047"/>
                </a:solidFill>
              </a:rPr>
              <a:t> </a:t>
            </a:r>
            <a:endParaRPr lang="es-CL" sz="1400" dirty="0">
              <a:solidFill>
                <a:srgbClr val="F7B047"/>
              </a:solidFill>
            </a:endParaRPr>
          </a:p>
          <a:p>
            <a:endParaRPr lang="es-CL" sz="1400" dirty="0"/>
          </a:p>
        </p:txBody>
      </p:sp>
    </p:spTree>
    <p:extLst>
      <p:ext uri="{BB962C8B-B14F-4D97-AF65-F5344CB8AC3E}">
        <p14:creationId xmlns="" xmlns:p14="http://schemas.microsoft.com/office/powerpoint/2010/main" val="4042537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2123729" y="2636912"/>
            <a:ext cx="4752528" cy="1656184"/>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436096"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a:t>
            </a:r>
            <a:r>
              <a:rPr lang="en-US" sz="1050" dirty="0" smtClean="0">
                <a:solidFill>
                  <a:schemeClr val="tx1">
                    <a:lumMod val="65000"/>
                    <a:lumOff val="35000"/>
                  </a:schemeClr>
                </a:solidFill>
              </a:rPr>
              <a:t>their individual cooling curves.</a:t>
            </a:r>
            <a:endParaRPr lang="es-CL" sz="1050" dirty="0">
              <a:solidFill>
                <a:schemeClr val="tx1">
                  <a:lumMod val="65000"/>
                  <a:lumOff val="35000"/>
                </a:schemeClr>
              </a:solidFill>
            </a:endParaRPr>
          </a:p>
        </p:txBody>
      </p:sp>
      <p:sp>
        <p:nvSpPr>
          <p:cNvPr id="4" name="2 Subtítulo"/>
          <p:cNvSpPr txBox="1">
            <a:spLocks/>
          </p:cNvSpPr>
          <p:nvPr/>
        </p:nvSpPr>
        <p:spPr>
          <a:xfrm>
            <a:off x="5436096" y="1844824"/>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p:cNvSpPr/>
          <p:nvPr/>
        </p:nvSpPr>
        <p:spPr>
          <a:xfrm>
            <a:off x="2195736" y="2708920"/>
            <a:ext cx="4572000" cy="1569660"/>
          </a:xfrm>
          <a:prstGeom prst="rect">
            <a:avLst/>
          </a:prstGeom>
        </p:spPr>
        <p:txBody>
          <a:bodyPr>
            <a:spAutoFit/>
          </a:bodyPr>
          <a:lstStyle/>
          <a:p>
            <a:pPr algn="just"/>
            <a:r>
              <a:rPr lang="en-US" sz="1600" dirty="0" smtClean="0"/>
              <a:t>The purpose of this activity is to create a hypothesis about the relative amount of heat released </a:t>
            </a:r>
            <a:r>
              <a:rPr lang="en-US" sz="1600" dirty="0" smtClean="0"/>
              <a:t>during the cooling process by </a:t>
            </a:r>
            <a:r>
              <a:rPr lang="en-US" sz="1600" dirty="0" smtClean="0"/>
              <a:t>three liquid samples of different </a:t>
            </a:r>
            <a:r>
              <a:rPr lang="en-US" sz="1600" dirty="0" smtClean="0"/>
              <a:t>compositions. </a:t>
            </a:r>
            <a:r>
              <a:rPr lang="en-US" sz="1600" dirty="0" smtClean="0"/>
              <a:t>Students will proceed to test their hypothesis using the </a:t>
            </a:r>
            <a:r>
              <a:rPr lang="en-US" sz="1600" dirty="0" err="1" smtClean="0"/>
              <a:t>Labdisc</a:t>
            </a:r>
            <a:r>
              <a:rPr lang="en-US" sz="1600" dirty="0" smtClean="0"/>
              <a:t> external temperature sensor.</a:t>
            </a:r>
            <a:endParaRPr lang="es-CL" sz="1600" dirty="0"/>
          </a:p>
        </p:txBody>
      </p:sp>
    </p:spTree>
    <p:extLst>
      <p:ext uri="{BB962C8B-B14F-4D97-AF65-F5344CB8AC3E}">
        <p14:creationId xmlns=""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6918" y="2420888"/>
            <a:ext cx="6267450" cy="4104455"/>
          </a:xfrm>
          <a:prstGeom prst="rect">
            <a:avLst/>
          </a:prstGeom>
        </p:spPr>
      </p:pic>
      <p:pic>
        <p:nvPicPr>
          <p:cNvPr id="4" name="3 Imagen"/>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326976" y="2338205"/>
            <a:ext cx="6629400" cy="433388"/>
          </a:xfrm>
          <a:prstGeom prst="rect">
            <a:avLst/>
          </a:prstGeom>
        </p:spPr>
      </p:pic>
      <p:sp>
        <p:nvSpPr>
          <p:cNvPr id="6"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761356" y="2420888"/>
            <a:ext cx="6120680" cy="4524315"/>
          </a:xfrm>
          <a:prstGeom prst="rect">
            <a:avLst/>
          </a:prstGeom>
          <a:noFill/>
        </p:spPr>
        <p:txBody>
          <a:bodyPr wrap="square" rtlCol="0">
            <a:spAutoFit/>
          </a:bodyPr>
          <a:lstStyle/>
          <a:p>
            <a:r>
              <a:rPr lang="en-US" sz="1400" dirty="0" smtClean="0"/>
              <a:t> </a:t>
            </a:r>
            <a:r>
              <a:rPr lang="en-US" sz="1400" b="1" dirty="0" smtClean="0"/>
              <a:t>How much heat was released within a 5 °C range? Calculate Q. </a:t>
            </a:r>
          </a:p>
          <a:p>
            <a:endParaRPr lang="en-US" sz="1300" dirty="0"/>
          </a:p>
          <a:p>
            <a:r>
              <a:rPr lang="en-US" sz="1300" dirty="0" smtClean="0"/>
              <a:t>Students should </a:t>
            </a:r>
            <a:r>
              <a:rPr lang="en-US" sz="1300" dirty="0"/>
              <a:t>point out that </a:t>
            </a:r>
            <a:r>
              <a:rPr lang="en-US" sz="1300" dirty="0" smtClean="0"/>
              <a:t>“Q” can be calculated from the specific heat general equation showed in the theoretical background section, however, they will need the density values of each liquid. The following table gives the information:</a:t>
            </a:r>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endParaRPr lang="en-US" sz="1300" dirty="0" smtClean="0"/>
          </a:p>
          <a:p>
            <a:r>
              <a:rPr lang="en-US" sz="1300" dirty="0" smtClean="0"/>
              <a:t>Thus,                                                      Q = c · m · </a:t>
            </a:r>
            <a:r>
              <a:rPr lang="el-GR" sz="1300" dirty="0" smtClean="0"/>
              <a:t>Δ</a:t>
            </a:r>
            <a:r>
              <a:rPr lang="es-CL" sz="1300" dirty="0" smtClean="0"/>
              <a:t>T</a:t>
            </a:r>
          </a:p>
          <a:p>
            <a:endParaRPr lang="es-CL" sz="300" dirty="0" smtClean="0"/>
          </a:p>
          <a:p>
            <a:r>
              <a:rPr lang="es-CL" sz="1300" dirty="0" err="1" smtClean="0"/>
              <a:t>Multiplying</a:t>
            </a:r>
            <a:r>
              <a:rPr lang="es-CL" sz="1300" dirty="0" smtClean="0"/>
              <a:t> </a:t>
            </a:r>
            <a:r>
              <a:rPr lang="es-CL" sz="1300" dirty="0" err="1" smtClean="0"/>
              <a:t>the</a:t>
            </a:r>
            <a:r>
              <a:rPr lang="es-CL" sz="1300" dirty="0" smtClean="0"/>
              <a:t> </a:t>
            </a:r>
            <a:r>
              <a:rPr lang="es-CL" sz="1300" dirty="0" err="1" smtClean="0"/>
              <a:t>factors</a:t>
            </a:r>
            <a:r>
              <a:rPr lang="es-CL" sz="1300" dirty="0" smtClean="0"/>
              <a:t>, </a:t>
            </a:r>
            <a:r>
              <a:rPr lang="es-CL" sz="1300" dirty="0" err="1" smtClean="0"/>
              <a:t>the</a:t>
            </a:r>
            <a:r>
              <a:rPr lang="es-CL" sz="1300" dirty="0" smtClean="0"/>
              <a:t> </a:t>
            </a:r>
            <a:r>
              <a:rPr lang="es-CL" sz="1300" dirty="0" err="1" smtClean="0"/>
              <a:t>amount</a:t>
            </a:r>
            <a:r>
              <a:rPr lang="es-CL" sz="1300" dirty="0" smtClean="0"/>
              <a:t> of </a:t>
            </a:r>
            <a:r>
              <a:rPr lang="es-CL" sz="1300" dirty="0" err="1" smtClean="0"/>
              <a:t>heat</a:t>
            </a:r>
            <a:r>
              <a:rPr lang="es-CL" sz="1300" dirty="0" smtClean="0"/>
              <a:t> </a:t>
            </a:r>
            <a:r>
              <a:rPr lang="es-CL" sz="1300" dirty="0" err="1" smtClean="0"/>
              <a:t>realeased</a:t>
            </a:r>
            <a:r>
              <a:rPr lang="es-CL" sz="1300" dirty="0" smtClean="0"/>
              <a:t> </a:t>
            </a:r>
            <a:r>
              <a:rPr lang="es-CL" sz="1300" dirty="0" err="1" smtClean="0"/>
              <a:t>by</a:t>
            </a:r>
            <a:r>
              <a:rPr lang="es-CL" sz="1300" dirty="0" smtClean="0"/>
              <a:t> </a:t>
            </a:r>
            <a:r>
              <a:rPr lang="es-CL" sz="1300" dirty="0" err="1" smtClean="0"/>
              <a:t>each</a:t>
            </a:r>
            <a:r>
              <a:rPr lang="es-CL" sz="1300" dirty="0" smtClean="0"/>
              <a:t> </a:t>
            </a:r>
            <a:r>
              <a:rPr lang="es-CL" sz="1300" dirty="0" err="1" smtClean="0"/>
              <a:t>substance</a:t>
            </a:r>
            <a:r>
              <a:rPr lang="es-CL" sz="1300" dirty="0" smtClean="0"/>
              <a:t> </a:t>
            </a:r>
            <a:r>
              <a:rPr lang="es-CL" sz="1300" dirty="0" err="1" smtClean="0"/>
              <a:t>from</a:t>
            </a:r>
            <a:r>
              <a:rPr lang="es-CL" sz="1300" dirty="0" smtClean="0"/>
              <a:t> </a:t>
            </a:r>
            <a:r>
              <a:rPr lang="es-CL" sz="1300" dirty="0" smtClean="0"/>
              <a:t>338 °</a:t>
            </a:r>
            <a:r>
              <a:rPr lang="es-CL" sz="1300" dirty="0" smtClean="0"/>
              <a:t>K </a:t>
            </a:r>
            <a:r>
              <a:rPr lang="es-CL" sz="1300" dirty="0" err="1" smtClean="0"/>
              <a:t>to</a:t>
            </a:r>
            <a:r>
              <a:rPr lang="es-CL" sz="1300" dirty="0" smtClean="0"/>
              <a:t> </a:t>
            </a:r>
            <a:r>
              <a:rPr lang="es-CL" sz="1300" dirty="0" smtClean="0"/>
              <a:t>333 °</a:t>
            </a:r>
            <a:r>
              <a:rPr lang="es-CL" sz="1300" dirty="0" smtClean="0"/>
              <a:t>K </a:t>
            </a:r>
            <a:r>
              <a:rPr lang="es-CL" sz="1300" dirty="0" err="1" smtClean="0"/>
              <a:t>was</a:t>
            </a:r>
            <a:r>
              <a:rPr lang="es-CL" sz="1300" dirty="0" smtClean="0"/>
              <a:t>:</a:t>
            </a:r>
          </a:p>
          <a:p>
            <a:endParaRPr lang="es-CL" sz="400" dirty="0" smtClean="0"/>
          </a:p>
          <a:p>
            <a:r>
              <a:rPr lang="es-CL" sz="1300" dirty="0" err="1" smtClean="0"/>
              <a:t>Water</a:t>
            </a:r>
            <a:r>
              <a:rPr lang="es-CL" sz="1300" dirty="0" smtClean="0"/>
              <a:t>	: 0.5227 KJ</a:t>
            </a:r>
          </a:p>
          <a:p>
            <a:r>
              <a:rPr lang="es-CL" sz="1300" dirty="0" err="1" smtClean="0"/>
              <a:t>Acetic</a:t>
            </a:r>
            <a:r>
              <a:rPr lang="es-CL" sz="1300" dirty="0" smtClean="0"/>
              <a:t> </a:t>
            </a:r>
            <a:r>
              <a:rPr lang="es-CL" sz="1300" dirty="0" err="1" smtClean="0"/>
              <a:t>acid</a:t>
            </a:r>
            <a:r>
              <a:rPr lang="es-CL" sz="1300" dirty="0" smtClean="0"/>
              <a:t>	: 0.2677 KJ</a:t>
            </a:r>
          </a:p>
          <a:p>
            <a:r>
              <a:rPr lang="es-CL" sz="1300" dirty="0" smtClean="0"/>
              <a:t>Vegetable </a:t>
            </a:r>
            <a:r>
              <a:rPr lang="es-CL" sz="1300" dirty="0" err="1" smtClean="0"/>
              <a:t>oil</a:t>
            </a:r>
            <a:r>
              <a:rPr lang="es-CL" sz="1300" dirty="0" smtClean="0"/>
              <a:t>	: 0.1929 KJ</a:t>
            </a:r>
          </a:p>
          <a:p>
            <a:endParaRPr lang="es-CL" sz="1300" dirty="0" smtClean="0"/>
          </a:p>
          <a:p>
            <a:r>
              <a:rPr lang="en-US" sz="1300" dirty="0" smtClean="0"/>
              <a:t>  </a:t>
            </a:r>
            <a:endParaRPr lang="es-CL" sz="1400" dirty="0"/>
          </a:p>
        </p:txBody>
      </p:sp>
      <p:sp>
        <p:nvSpPr>
          <p:cNvPr id="14"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5" name="14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graphicFrame>
        <p:nvGraphicFramePr>
          <p:cNvPr id="16" name="15 Tabla"/>
          <p:cNvGraphicFramePr>
            <a:graphicFrameLocks noGrp="1"/>
          </p:cNvGraphicFramePr>
          <p:nvPr/>
        </p:nvGraphicFramePr>
        <p:xfrm>
          <a:off x="3419873" y="3649960"/>
          <a:ext cx="2376264" cy="1219200"/>
        </p:xfrm>
        <a:graphic>
          <a:graphicData uri="http://schemas.openxmlformats.org/drawingml/2006/table">
            <a:tbl>
              <a:tblPr firstRow="1" bandRow="1">
                <a:tableStyleId>{5C22544A-7EE6-4342-B048-85BDC9FD1C3A}</a:tableStyleId>
              </a:tblPr>
              <a:tblGrid>
                <a:gridCol w="1260264"/>
                <a:gridCol w="1116000"/>
              </a:tblGrid>
              <a:tr h="288000">
                <a:tc>
                  <a:txBody>
                    <a:bodyPr/>
                    <a:lstStyle/>
                    <a:p>
                      <a:pPr algn="l"/>
                      <a:r>
                        <a:rPr lang="es-CL" sz="1400" dirty="0" err="1" smtClean="0"/>
                        <a:t>Compound</a:t>
                      </a:r>
                      <a:endParaRPr lang="es-CL" sz="1400" dirty="0"/>
                    </a:p>
                  </a:txBody>
                  <a:tcPr/>
                </a:tc>
                <a:tc>
                  <a:txBody>
                    <a:bodyPr/>
                    <a:lstStyle/>
                    <a:p>
                      <a:pPr algn="ctr"/>
                      <a:r>
                        <a:rPr lang="es-CL" sz="1400" baseline="0" dirty="0" smtClean="0"/>
                        <a:t>[Kg / ml]</a:t>
                      </a:r>
                      <a:endParaRPr lang="es-CL" sz="1400" dirty="0"/>
                    </a:p>
                  </a:txBody>
                  <a:tcPr/>
                </a:tc>
              </a:tr>
              <a:tr h="288000">
                <a:tc>
                  <a:txBody>
                    <a:bodyPr/>
                    <a:lstStyle/>
                    <a:p>
                      <a:pPr algn="l"/>
                      <a:r>
                        <a:rPr lang="es-CL" sz="1400" dirty="0" smtClean="0"/>
                        <a:t>Vegetable</a:t>
                      </a:r>
                      <a:r>
                        <a:rPr lang="es-CL" sz="1400" baseline="0" dirty="0" smtClean="0"/>
                        <a:t> </a:t>
                      </a:r>
                      <a:r>
                        <a:rPr lang="es-CL" sz="1400" baseline="0" dirty="0" err="1" smtClean="0"/>
                        <a:t>oil</a:t>
                      </a:r>
                      <a:endParaRPr lang="es-CL" sz="1400" dirty="0"/>
                    </a:p>
                  </a:txBody>
                  <a:tcPr/>
                </a:tc>
                <a:tc>
                  <a:txBody>
                    <a:bodyPr/>
                    <a:lstStyle/>
                    <a:p>
                      <a:pPr algn="ctr"/>
                      <a:r>
                        <a:rPr lang="es-CL" sz="1400" dirty="0" smtClean="0"/>
                        <a:t>0.00092</a:t>
                      </a:r>
                      <a:endParaRPr lang="es-CL" sz="1400" dirty="0"/>
                    </a:p>
                  </a:txBody>
                  <a:tcPr anchor="ctr"/>
                </a:tc>
              </a:tr>
              <a:tr h="288000">
                <a:tc>
                  <a:txBody>
                    <a:bodyPr/>
                    <a:lstStyle/>
                    <a:p>
                      <a:pPr algn="l"/>
                      <a:r>
                        <a:rPr lang="es-CL" sz="1400" dirty="0" err="1" smtClean="0"/>
                        <a:t>Acetic</a:t>
                      </a:r>
                      <a:r>
                        <a:rPr lang="es-CL" sz="1400" dirty="0" smtClean="0"/>
                        <a:t> </a:t>
                      </a:r>
                      <a:r>
                        <a:rPr lang="es-CL" sz="1400" dirty="0" err="1" smtClean="0"/>
                        <a:t>acid</a:t>
                      </a:r>
                      <a:endParaRPr lang="es-CL" sz="1400" dirty="0"/>
                    </a:p>
                  </a:txBody>
                  <a:tcPr/>
                </a:tc>
                <a:tc>
                  <a:txBody>
                    <a:bodyPr/>
                    <a:lstStyle/>
                    <a:p>
                      <a:pPr algn="ctr"/>
                      <a:r>
                        <a:rPr lang="es-CL" sz="1400" dirty="0" smtClean="0"/>
                        <a:t>0.00105</a:t>
                      </a:r>
                      <a:endParaRPr lang="es-CL" sz="1400" dirty="0"/>
                    </a:p>
                  </a:txBody>
                  <a:tcPr anchor="ctr"/>
                </a:tc>
              </a:tr>
              <a:tr h="288000">
                <a:tc>
                  <a:txBody>
                    <a:bodyPr/>
                    <a:lstStyle/>
                    <a:p>
                      <a:pPr algn="l"/>
                      <a:r>
                        <a:rPr lang="es-CL" sz="1400" dirty="0" err="1" smtClean="0"/>
                        <a:t>Water</a:t>
                      </a:r>
                      <a:endParaRPr lang="es-CL" sz="1400" dirty="0"/>
                    </a:p>
                  </a:txBody>
                  <a:tcPr/>
                </a:tc>
                <a:tc>
                  <a:txBody>
                    <a:bodyPr/>
                    <a:lstStyle/>
                    <a:p>
                      <a:pPr algn="ctr"/>
                      <a:r>
                        <a:rPr lang="es-CL" sz="1400" dirty="0" smtClean="0"/>
                        <a:t>0.00099</a:t>
                      </a:r>
                      <a:endParaRPr lang="es-CL" sz="1400" dirty="0"/>
                    </a:p>
                  </a:txBody>
                  <a:tcPr anchor="ctr"/>
                </a:tc>
              </a:tr>
            </a:tbl>
          </a:graphicData>
        </a:graphic>
      </p:graphicFrame>
    </p:spTree>
    <p:extLst>
      <p:ext uri="{BB962C8B-B14F-4D97-AF65-F5344CB8AC3E}">
        <p14:creationId xmlns="" xmlns:p14="http://schemas.microsoft.com/office/powerpoint/2010/main" val="180692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3648" y="4653136"/>
            <a:ext cx="6267450" cy="1656184"/>
          </a:xfrm>
          <a:prstGeom prst="rect">
            <a:avLst/>
          </a:prstGeom>
        </p:spPr>
      </p:pic>
      <p:sp>
        <p:nvSpPr>
          <p:cNvPr id="6"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3648" y="2636912"/>
            <a:ext cx="6267450" cy="1440160"/>
          </a:xfrm>
          <a:prstGeom prst="rect">
            <a:avLst/>
          </a:prstGeom>
        </p:spPr>
      </p:pic>
      <p:sp>
        <p:nvSpPr>
          <p:cNvPr id="25" name="24 Rectángulo"/>
          <p:cNvSpPr/>
          <p:nvPr/>
        </p:nvSpPr>
        <p:spPr>
          <a:xfrm>
            <a:off x="1403648" y="2636912"/>
            <a:ext cx="6264000"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9" name="28 Imagen"/>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115616" y="2276872"/>
            <a:ext cx="6629400" cy="433388"/>
          </a:xfrm>
          <a:prstGeom prst="rect">
            <a:avLst/>
          </a:prstGeom>
        </p:spPr>
      </p:pic>
      <p:sp>
        <p:nvSpPr>
          <p:cNvPr id="30" name="29 CuadroTexto"/>
          <p:cNvSpPr txBox="1"/>
          <p:nvPr/>
        </p:nvSpPr>
        <p:spPr>
          <a:xfrm>
            <a:off x="1547664" y="2348880"/>
            <a:ext cx="6120680" cy="1892826"/>
          </a:xfrm>
          <a:prstGeom prst="rect">
            <a:avLst/>
          </a:prstGeom>
          <a:noFill/>
        </p:spPr>
        <p:txBody>
          <a:bodyPr wrap="square" rtlCol="0">
            <a:spAutoFit/>
          </a:bodyPr>
          <a:lstStyle/>
          <a:p>
            <a:pPr algn="just"/>
            <a:r>
              <a:rPr lang="es-CL" sz="1300" b="1" dirty="0" err="1" smtClean="0"/>
              <a:t>What</a:t>
            </a:r>
            <a:r>
              <a:rPr lang="es-CL" sz="1300" b="1" dirty="0" smtClean="0"/>
              <a:t> </a:t>
            </a:r>
            <a:r>
              <a:rPr lang="es-CL" sz="1300" b="1" dirty="0" err="1" smtClean="0"/>
              <a:t>is</a:t>
            </a:r>
            <a:r>
              <a:rPr lang="es-CL" sz="1300" b="1" dirty="0" smtClean="0"/>
              <a:t> </a:t>
            </a:r>
            <a:r>
              <a:rPr lang="es-CL" sz="1300" b="1" dirty="0" err="1" smtClean="0"/>
              <a:t>the</a:t>
            </a:r>
            <a:r>
              <a:rPr lang="es-CL" sz="1300" b="1" dirty="0" smtClean="0"/>
              <a:t> </a:t>
            </a:r>
            <a:r>
              <a:rPr lang="es-CL" sz="1300" b="1" dirty="0" err="1" smtClean="0"/>
              <a:t>physical</a:t>
            </a:r>
            <a:r>
              <a:rPr lang="es-CL" sz="1300" b="1" dirty="0" smtClean="0"/>
              <a:t> </a:t>
            </a:r>
            <a:r>
              <a:rPr lang="es-CL" sz="1300" b="1" dirty="0" err="1" smtClean="0"/>
              <a:t>meaning</a:t>
            </a:r>
            <a:r>
              <a:rPr lang="es-CL" sz="1300" b="1" dirty="0" smtClean="0"/>
              <a:t> of </a:t>
            </a:r>
            <a:r>
              <a:rPr lang="es-CL" sz="1300" b="1" dirty="0" err="1" smtClean="0"/>
              <a:t>the</a:t>
            </a:r>
            <a:r>
              <a:rPr lang="es-CL" sz="1300" b="1" dirty="0" smtClean="0"/>
              <a:t> curve </a:t>
            </a:r>
            <a:r>
              <a:rPr lang="es-CL" sz="1300" b="1" dirty="0" err="1" smtClean="0"/>
              <a:t>slopes</a:t>
            </a:r>
            <a:r>
              <a:rPr lang="es-CL" sz="1300" b="1" dirty="0" smtClean="0"/>
              <a:t>? </a:t>
            </a:r>
            <a:r>
              <a:rPr lang="es-CL" sz="1300" b="1" dirty="0" err="1" smtClean="0"/>
              <a:t>Is</a:t>
            </a:r>
            <a:r>
              <a:rPr lang="es-CL" sz="1300" b="1" dirty="0" smtClean="0"/>
              <a:t> </a:t>
            </a:r>
            <a:r>
              <a:rPr lang="es-CL" sz="1300" b="1" dirty="0" err="1" smtClean="0"/>
              <a:t>there</a:t>
            </a:r>
            <a:r>
              <a:rPr lang="es-CL" sz="1300" b="1" dirty="0" smtClean="0"/>
              <a:t> </a:t>
            </a:r>
            <a:r>
              <a:rPr lang="es-CL" sz="1300" b="1" dirty="0" err="1" smtClean="0"/>
              <a:t>any</a:t>
            </a:r>
            <a:r>
              <a:rPr lang="es-CL" sz="1300" b="1" dirty="0" smtClean="0"/>
              <a:t> </a:t>
            </a:r>
            <a:r>
              <a:rPr lang="es-CL" sz="1300" b="1" dirty="0" err="1" smtClean="0"/>
              <a:t>relation</a:t>
            </a:r>
            <a:r>
              <a:rPr lang="es-CL" sz="1300" b="1" dirty="0" smtClean="0"/>
              <a:t> </a:t>
            </a:r>
            <a:r>
              <a:rPr lang="es-CL" sz="1300" b="1" dirty="0" err="1" smtClean="0"/>
              <a:t>between</a:t>
            </a:r>
            <a:r>
              <a:rPr lang="es-CL" sz="1300" b="1" dirty="0" smtClean="0"/>
              <a:t> </a:t>
            </a:r>
            <a:r>
              <a:rPr lang="es-CL" sz="1300" b="1" dirty="0" err="1" smtClean="0"/>
              <a:t>the</a:t>
            </a:r>
            <a:r>
              <a:rPr lang="es-CL" sz="1300" b="1" dirty="0" smtClean="0"/>
              <a:t> </a:t>
            </a:r>
            <a:r>
              <a:rPr lang="es-CL" sz="1300" b="1" dirty="0" err="1" smtClean="0"/>
              <a:t>slopes</a:t>
            </a:r>
            <a:r>
              <a:rPr lang="es-CL" sz="1300" b="1" dirty="0" smtClean="0"/>
              <a:t> </a:t>
            </a:r>
            <a:r>
              <a:rPr lang="es-CL" sz="1300" b="1" dirty="0" smtClean="0"/>
              <a:t>and </a:t>
            </a:r>
            <a:r>
              <a:rPr lang="es-CL" sz="1300" b="1" dirty="0" err="1" smtClean="0"/>
              <a:t>specific</a:t>
            </a:r>
            <a:r>
              <a:rPr lang="es-CL" sz="1300" b="1" dirty="0" smtClean="0"/>
              <a:t> </a:t>
            </a:r>
            <a:r>
              <a:rPr lang="es-CL" sz="1300" b="1" dirty="0" err="1" smtClean="0"/>
              <a:t>heat</a:t>
            </a:r>
            <a:r>
              <a:rPr lang="es-CL" sz="1300" b="1" dirty="0" smtClean="0"/>
              <a:t> </a:t>
            </a:r>
            <a:r>
              <a:rPr lang="es-CL" sz="1300" b="1" dirty="0" err="1" smtClean="0"/>
              <a:t>values</a:t>
            </a:r>
            <a:r>
              <a:rPr lang="es-CL" sz="1300" b="1" dirty="0" smtClean="0"/>
              <a:t>?</a:t>
            </a:r>
          </a:p>
          <a:p>
            <a:pPr algn="just"/>
            <a:endParaRPr lang="es-CL" sz="1300" b="1" dirty="0" smtClean="0"/>
          </a:p>
          <a:p>
            <a:pPr algn="just"/>
            <a:r>
              <a:rPr lang="es-CL" sz="1300" dirty="0" err="1" smtClean="0"/>
              <a:t>Students</a:t>
            </a:r>
            <a:r>
              <a:rPr lang="es-CL" sz="1300" dirty="0" smtClean="0"/>
              <a:t> </a:t>
            </a:r>
            <a:r>
              <a:rPr lang="es-CL" sz="1300" dirty="0" err="1" smtClean="0"/>
              <a:t>could</a:t>
            </a:r>
            <a:r>
              <a:rPr lang="es-CL" sz="1300" dirty="0" smtClean="0"/>
              <a:t> deduce </a:t>
            </a:r>
            <a:r>
              <a:rPr lang="es-CL" sz="1300" dirty="0" err="1" smtClean="0"/>
              <a:t>from</a:t>
            </a:r>
            <a:r>
              <a:rPr lang="es-CL" sz="1300" dirty="0" smtClean="0"/>
              <a:t> </a:t>
            </a:r>
            <a:r>
              <a:rPr lang="es-CL" sz="1300" dirty="0" err="1" smtClean="0"/>
              <a:t>the</a:t>
            </a:r>
            <a:r>
              <a:rPr lang="es-CL" sz="1300" dirty="0" smtClean="0"/>
              <a:t> </a:t>
            </a:r>
            <a:r>
              <a:rPr lang="es-CL" sz="1300" dirty="0" err="1" smtClean="0"/>
              <a:t>theoretical</a:t>
            </a:r>
            <a:r>
              <a:rPr lang="es-CL" sz="1300" dirty="0" smtClean="0"/>
              <a:t> </a:t>
            </a:r>
            <a:r>
              <a:rPr lang="es-CL" sz="1300" dirty="0" err="1" smtClean="0"/>
              <a:t>background</a:t>
            </a:r>
            <a:r>
              <a:rPr lang="es-CL" sz="1300" dirty="0" smtClean="0"/>
              <a:t> </a:t>
            </a:r>
            <a:r>
              <a:rPr lang="es-CL" sz="1300" dirty="0" err="1" smtClean="0"/>
              <a:t>that</a:t>
            </a:r>
            <a:r>
              <a:rPr lang="es-CL" sz="1300" dirty="0" smtClean="0"/>
              <a:t> </a:t>
            </a:r>
            <a:r>
              <a:rPr lang="es-CL" sz="1300" dirty="0" err="1" smtClean="0"/>
              <a:t>the</a:t>
            </a:r>
            <a:r>
              <a:rPr lang="es-CL" sz="1300" dirty="0" smtClean="0"/>
              <a:t> molecular </a:t>
            </a:r>
            <a:r>
              <a:rPr lang="es-CL" sz="1300" dirty="0" err="1" smtClean="0"/>
              <a:t>nature</a:t>
            </a:r>
            <a:r>
              <a:rPr lang="es-CL" sz="1300" dirty="0" smtClean="0"/>
              <a:t> of </a:t>
            </a:r>
            <a:r>
              <a:rPr lang="es-CL" sz="1300" dirty="0" err="1" smtClean="0"/>
              <a:t>each</a:t>
            </a:r>
            <a:r>
              <a:rPr lang="es-CL" sz="1300" dirty="0" smtClean="0"/>
              <a:t> </a:t>
            </a:r>
            <a:r>
              <a:rPr lang="es-CL" sz="1300" dirty="0" err="1" smtClean="0"/>
              <a:t>liquid</a:t>
            </a:r>
            <a:r>
              <a:rPr lang="es-CL" sz="1300" dirty="0" smtClean="0"/>
              <a:t> determines </a:t>
            </a:r>
            <a:r>
              <a:rPr lang="es-CL" sz="1300" dirty="0" err="1" smtClean="0"/>
              <a:t>its</a:t>
            </a:r>
            <a:r>
              <a:rPr lang="es-CL" sz="1300" dirty="0" smtClean="0"/>
              <a:t> </a:t>
            </a:r>
            <a:r>
              <a:rPr lang="es-CL" sz="1300" dirty="0" err="1" smtClean="0"/>
              <a:t>behavior</a:t>
            </a:r>
            <a:r>
              <a:rPr lang="es-CL" sz="1300" dirty="0" smtClean="0"/>
              <a:t> </a:t>
            </a:r>
            <a:r>
              <a:rPr lang="es-CL" sz="1300" dirty="0" err="1" smtClean="0"/>
              <a:t>during</a:t>
            </a:r>
            <a:r>
              <a:rPr lang="es-CL" sz="1300" dirty="0" smtClean="0"/>
              <a:t> </a:t>
            </a:r>
            <a:r>
              <a:rPr lang="es-CL" sz="1300" dirty="0" err="1" smtClean="0"/>
              <a:t>the</a:t>
            </a:r>
            <a:r>
              <a:rPr lang="es-CL" sz="1300" dirty="0" smtClean="0"/>
              <a:t> </a:t>
            </a:r>
            <a:r>
              <a:rPr lang="es-CL" sz="1300" dirty="0" err="1" smtClean="0"/>
              <a:t>cooling</a:t>
            </a:r>
            <a:r>
              <a:rPr lang="es-CL" sz="1300" dirty="0" smtClean="0"/>
              <a:t> </a:t>
            </a:r>
            <a:r>
              <a:rPr lang="es-CL" sz="1300" dirty="0" err="1" smtClean="0"/>
              <a:t>process</a:t>
            </a:r>
            <a:r>
              <a:rPr lang="es-CL" sz="1300" dirty="0" smtClean="0"/>
              <a:t>. </a:t>
            </a:r>
            <a:r>
              <a:rPr lang="es-CL" sz="1300" dirty="0" err="1" smtClean="0"/>
              <a:t>Steeper</a:t>
            </a:r>
            <a:r>
              <a:rPr lang="es-CL" sz="1300" dirty="0" smtClean="0"/>
              <a:t> </a:t>
            </a:r>
            <a:r>
              <a:rPr lang="es-CL" sz="1300" dirty="0" err="1" smtClean="0"/>
              <a:t>slopes</a:t>
            </a:r>
            <a:r>
              <a:rPr lang="es-CL" sz="1300" dirty="0" smtClean="0"/>
              <a:t> </a:t>
            </a:r>
            <a:r>
              <a:rPr lang="es-CL" sz="1300" dirty="0" err="1" smtClean="0"/>
              <a:t>indicate</a:t>
            </a:r>
            <a:r>
              <a:rPr lang="es-CL" sz="1300" dirty="0" smtClean="0"/>
              <a:t> </a:t>
            </a:r>
            <a:r>
              <a:rPr lang="es-CL" sz="1300" dirty="0" err="1" smtClean="0"/>
              <a:t>that</a:t>
            </a:r>
            <a:r>
              <a:rPr lang="es-CL" sz="1300" dirty="0" smtClean="0"/>
              <a:t> </a:t>
            </a:r>
            <a:r>
              <a:rPr lang="es-CL" sz="1300" dirty="0" err="1" smtClean="0"/>
              <a:t>the</a:t>
            </a:r>
            <a:r>
              <a:rPr lang="es-CL" sz="1300" dirty="0" smtClean="0"/>
              <a:t> </a:t>
            </a:r>
            <a:r>
              <a:rPr lang="es-CL" sz="1300" dirty="0" err="1" smtClean="0"/>
              <a:t>liquid</a:t>
            </a:r>
            <a:r>
              <a:rPr lang="es-CL" sz="1300" dirty="0" smtClean="0"/>
              <a:t> </a:t>
            </a:r>
            <a:r>
              <a:rPr lang="es-CL" sz="1300" dirty="0" err="1" smtClean="0"/>
              <a:t>releases</a:t>
            </a:r>
            <a:r>
              <a:rPr lang="es-CL" sz="1300" dirty="0" smtClean="0"/>
              <a:t> </a:t>
            </a:r>
            <a:r>
              <a:rPr lang="es-CL" sz="1300" dirty="0" err="1" smtClean="0"/>
              <a:t>heat</a:t>
            </a:r>
            <a:r>
              <a:rPr lang="es-CL" sz="1300" dirty="0" smtClean="0"/>
              <a:t> </a:t>
            </a:r>
            <a:r>
              <a:rPr lang="es-CL" sz="1300" dirty="0" smtClean="0"/>
              <a:t>more </a:t>
            </a:r>
            <a:r>
              <a:rPr lang="es-CL" sz="1300" dirty="0" err="1" smtClean="0"/>
              <a:t>easily</a:t>
            </a:r>
            <a:r>
              <a:rPr lang="es-CL" sz="1300" dirty="0" smtClean="0"/>
              <a:t> </a:t>
            </a:r>
            <a:r>
              <a:rPr lang="es-CL" sz="1300" dirty="0" err="1" smtClean="0"/>
              <a:t>i.e.</a:t>
            </a:r>
            <a:r>
              <a:rPr lang="es-CL" sz="1300" dirty="0" smtClean="0"/>
              <a:t> </a:t>
            </a:r>
            <a:r>
              <a:rPr lang="es-CL" sz="1300" dirty="0" err="1" smtClean="0"/>
              <a:t>it</a:t>
            </a:r>
            <a:r>
              <a:rPr lang="es-CL" sz="1300" dirty="0" smtClean="0"/>
              <a:t> </a:t>
            </a:r>
            <a:r>
              <a:rPr lang="es-CL" sz="1300" dirty="0" err="1" smtClean="0"/>
              <a:t>is</a:t>
            </a:r>
            <a:r>
              <a:rPr lang="es-CL" sz="1300" dirty="0" smtClean="0"/>
              <a:t> a </a:t>
            </a:r>
            <a:r>
              <a:rPr lang="es-CL" sz="1300" dirty="0" err="1" smtClean="0"/>
              <a:t>substance</a:t>
            </a:r>
            <a:r>
              <a:rPr lang="es-CL" sz="1300" dirty="0" smtClean="0"/>
              <a:t> </a:t>
            </a:r>
            <a:r>
              <a:rPr lang="es-CL" sz="1300" dirty="0" err="1" smtClean="0"/>
              <a:t>made</a:t>
            </a:r>
            <a:r>
              <a:rPr lang="es-CL" sz="1300" dirty="0" smtClean="0"/>
              <a:t> </a:t>
            </a:r>
            <a:r>
              <a:rPr lang="es-CL" sz="1300" dirty="0" err="1" smtClean="0"/>
              <a:t>from</a:t>
            </a:r>
            <a:r>
              <a:rPr lang="es-CL" sz="1300" dirty="0" smtClean="0"/>
              <a:t> </a:t>
            </a:r>
            <a:r>
              <a:rPr lang="es-CL" sz="1300" dirty="0" err="1" smtClean="0"/>
              <a:t>weaker</a:t>
            </a:r>
            <a:r>
              <a:rPr lang="es-CL" sz="1300" dirty="0" smtClean="0"/>
              <a:t> </a:t>
            </a:r>
            <a:r>
              <a:rPr lang="es-CL" sz="1300" dirty="0" err="1" smtClean="0"/>
              <a:t>bonds</a:t>
            </a:r>
            <a:r>
              <a:rPr lang="es-CL" sz="1300" dirty="0" smtClean="0"/>
              <a:t>. </a:t>
            </a:r>
            <a:r>
              <a:rPr lang="es-CL" sz="1300" dirty="0" err="1" smtClean="0"/>
              <a:t>These</a:t>
            </a:r>
            <a:r>
              <a:rPr lang="es-CL" sz="1300" dirty="0" smtClean="0"/>
              <a:t> </a:t>
            </a:r>
            <a:r>
              <a:rPr lang="es-CL" sz="1300" dirty="0" err="1" smtClean="0"/>
              <a:t>kind</a:t>
            </a:r>
            <a:r>
              <a:rPr lang="es-CL" sz="1300" dirty="0" smtClean="0"/>
              <a:t> of </a:t>
            </a:r>
            <a:r>
              <a:rPr lang="es-CL" sz="1300" dirty="0" err="1" smtClean="0"/>
              <a:t>substances</a:t>
            </a:r>
            <a:r>
              <a:rPr lang="es-CL" sz="1300" dirty="0" smtClean="0"/>
              <a:t> </a:t>
            </a:r>
            <a:r>
              <a:rPr lang="es-CL" sz="1300" dirty="0" err="1" smtClean="0"/>
              <a:t>have</a:t>
            </a:r>
            <a:r>
              <a:rPr lang="es-CL" sz="1300" dirty="0" smtClean="0"/>
              <a:t> a </a:t>
            </a:r>
            <a:r>
              <a:rPr lang="es-CL" sz="1300" dirty="0" err="1" smtClean="0"/>
              <a:t>low</a:t>
            </a:r>
            <a:r>
              <a:rPr lang="es-CL" sz="1300" dirty="0" smtClean="0"/>
              <a:t> </a:t>
            </a:r>
            <a:r>
              <a:rPr lang="es-CL" sz="1300" dirty="0" err="1" smtClean="0"/>
              <a:t>thermal</a:t>
            </a:r>
            <a:r>
              <a:rPr lang="es-CL" sz="1300" dirty="0" smtClean="0"/>
              <a:t> </a:t>
            </a:r>
            <a:r>
              <a:rPr lang="es-CL" sz="1300" dirty="0" err="1" smtClean="0"/>
              <a:t>inertia</a:t>
            </a:r>
            <a:r>
              <a:rPr lang="es-CL" sz="1300" dirty="0" smtClean="0"/>
              <a:t> per </a:t>
            </a:r>
            <a:r>
              <a:rPr lang="es-CL" sz="1300" dirty="0" err="1" smtClean="0"/>
              <a:t>mass</a:t>
            </a:r>
            <a:r>
              <a:rPr lang="es-CL" sz="1300" dirty="0" smtClean="0"/>
              <a:t> </a:t>
            </a:r>
            <a:r>
              <a:rPr lang="es-CL" sz="1300" dirty="0" err="1" smtClean="0"/>
              <a:t>unit</a:t>
            </a:r>
            <a:r>
              <a:rPr lang="es-CL" sz="1300" dirty="0" smtClean="0"/>
              <a:t>  (a </a:t>
            </a:r>
            <a:r>
              <a:rPr lang="es-CL" sz="1300" dirty="0" err="1" smtClean="0"/>
              <a:t>low</a:t>
            </a:r>
            <a:r>
              <a:rPr lang="es-CL" sz="1300" dirty="0" smtClean="0"/>
              <a:t> </a:t>
            </a:r>
            <a:r>
              <a:rPr lang="es-CL" sz="1300" dirty="0" err="1" smtClean="0"/>
              <a:t>heat</a:t>
            </a:r>
            <a:r>
              <a:rPr lang="es-CL" sz="1300" dirty="0" smtClean="0"/>
              <a:t> </a:t>
            </a:r>
            <a:r>
              <a:rPr lang="es-CL" sz="1300" dirty="0" err="1" smtClean="0"/>
              <a:t>change</a:t>
            </a:r>
            <a:r>
              <a:rPr lang="es-CL" sz="1300" dirty="0" smtClean="0"/>
              <a:t> produces </a:t>
            </a:r>
            <a:r>
              <a:rPr lang="es-CL" sz="1300" dirty="0" smtClean="0"/>
              <a:t>a 1 </a:t>
            </a:r>
            <a:r>
              <a:rPr lang="es-CL" sz="1300" dirty="0" smtClean="0"/>
              <a:t>°K </a:t>
            </a:r>
            <a:r>
              <a:rPr lang="es-CL" sz="1300" dirty="0" err="1" smtClean="0"/>
              <a:t>temperature</a:t>
            </a:r>
            <a:r>
              <a:rPr lang="es-CL" sz="1300" dirty="0" smtClean="0"/>
              <a:t> </a:t>
            </a:r>
            <a:r>
              <a:rPr lang="es-CL" sz="1300" dirty="0" err="1" smtClean="0"/>
              <a:t>variation</a:t>
            </a:r>
            <a:r>
              <a:rPr lang="es-CL" sz="1300" dirty="0" smtClean="0"/>
              <a:t> ). </a:t>
            </a:r>
            <a:r>
              <a:rPr lang="es-CL" sz="1300" dirty="0" err="1" smtClean="0"/>
              <a:t>They</a:t>
            </a:r>
            <a:r>
              <a:rPr lang="es-CL" sz="1300" dirty="0" smtClean="0"/>
              <a:t> </a:t>
            </a:r>
            <a:r>
              <a:rPr lang="es-CL" sz="1300" dirty="0" err="1" smtClean="0"/>
              <a:t>then</a:t>
            </a:r>
            <a:r>
              <a:rPr lang="es-CL" sz="1300" dirty="0" smtClean="0"/>
              <a:t> show </a:t>
            </a:r>
            <a:r>
              <a:rPr lang="es-CL" sz="1300" dirty="0" err="1" smtClean="0"/>
              <a:t>lower</a:t>
            </a:r>
            <a:r>
              <a:rPr lang="es-CL" sz="1300" dirty="0" smtClean="0"/>
              <a:t> magnitudes of </a:t>
            </a:r>
            <a:r>
              <a:rPr lang="es-CL" sz="1300" dirty="0" err="1" smtClean="0"/>
              <a:t>specific</a:t>
            </a:r>
            <a:r>
              <a:rPr lang="es-CL" sz="1300" dirty="0" smtClean="0"/>
              <a:t> </a:t>
            </a:r>
            <a:r>
              <a:rPr lang="es-CL" sz="1300" dirty="0" err="1" smtClean="0"/>
              <a:t>heat</a:t>
            </a:r>
            <a:r>
              <a:rPr lang="es-CL" sz="1300" dirty="0" smtClean="0"/>
              <a:t>. </a:t>
            </a:r>
            <a:endParaRPr lang="es-CL" sz="1300" b="1" dirty="0"/>
          </a:p>
        </p:txBody>
      </p:sp>
      <p:sp>
        <p:nvSpPr>
          <p:cNvPr id="31" name="30 Rectángulo"/>
          <p:cNvSpPr/>
          <p:nvPr/>
        </p:nvSpPr>
        <p:spPr>
          <a:xfrm>
            <a:off x="1403648" y="4725144"/>
            <a:ext cx="6264000"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2" name="31 Imagen"/>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110952" y="4365104"/>
            <a:ext cx="6629400" cy="433388"/>
          </a:xfrm>
          <a:prstGeom prst="rect">
            <a:avLst/>
          </a:prstGeom>
        </p:spPr>
      </p:pic>
      <p:sp>
        <p:nvSpPr>
          <p:cNvPr id="33" name="32 CuadroTexto"/>
          <p:cNvSpPr txBox="1"/>
          <p:nvPr/>
        </p:nvSpPr>
        <p:spPr>
          <a:xfrm>
            <a:off x="1547664" y="4416494"/>
            <a:ext cx="6048672" cy="1854354"/>
          </a:xfrm>
          <a:prstGeom prst="rect">
            <a:avLst/>
          </a:prstGeom>
          <a:noFill/>
        </p:spPr>
        <p:txBody>
          <a:bodyPr wrap="square" rtlCol="0">
            <a:spAutoFit/>
          </a:bodyPr>
          <a:lstStyle/>
          <a:p>
            <a:pPr algn="just"/>
            <a:r>
              <a:rPr lang="en-US" sz="1300" b="1" dirty="0"/>
              <a:t>How </a:t>
            </a:r>
            <a:r>
              <a:rPr lang="en-US" sz="1300" b="1" dirty="0" smtClean="0"/>
              <a:t>would you explain the relation between released heat values and specific heat in each substance?  </a:t>
            </a:r>
            <a:endParaRPr lang="es-CL" sz="1300" dirty="0"/>
          </a:p>
          <a:p>
            <a:pPr algn="just"/>
            <a:endParaRPr lang="en-US" sz="1050" dirty="0"/>
          </a:p>
          <a:p>
            <a:pPr algn="just"/>
            <a:r>
              <a:rPr lang="en-US" sz="1300" dirty="0" smtClean="0"/>
              <a:t>Students </a:t>
            </a:r>
            <a:r>
              <a:rPr lang="en-US" sz="1300" dirty="0"/>
              <a:t>should </a:t>
            </a:r>
            <a:r>
              <a:rPr lang="en-US" sz="1300" dirty="0" smtClean="0"/>
              <a:t>answer considering the background explored in the previous questions. As an explanatory example, the polar molecules of water form electric bonds between them, which are very strong. As the temperature increases a great amount of heat energy is required. On the other hand, water releases a great amount of heat when the temperature decreases. This argument supports the high value of specific heat. The same answer can be applied to other tested substances. </a:t>
            </a:r>
            <a:endParaRPr lang="es-CL" sz="1300" dirty="0"/>
          </a:p>
        </p:txBody>
      </p:sp>
    </p:spTree>
    <p:extLst>
      <p:ext uri="{BB962C8B-B14F-4D97-AF65-F5344CB8AC3E}">
        <p14:creationId xmlns="" xmlns:p14="http://schemas.microsoft.com/office/powerpoint/2010/main" val="269275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218" y="2681068"/>
            <a:ext cx="6267450" cy="1035964"/>
          </a:xfrm>
          <a:prstGeom prst="rect">
            <a:avLst/>
          </a:prstGeom>
        </p:spPr>
      </p:pic>
      <p:pic>
        <p:nvPicPr>
          <p:cNvPr id="12" name="1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436096"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547664" y="2465601"/>
            <a:ext cx="6051004" cy="1169551"/>
          </a:xfrm>
          <a:prstGeom prst="rect">
            <a:avLst/>
          </a:prstGeom>
          <a:noFill/>
        </p:spPr>
        <p:txBody>
          <a:bodyPr wrap="square" rtlCol="0">
            <a:spAutoFit/>
          </a:bodyPr>
          <a:lstStyle/>
          <a:p>
            <a:r>
              <a:rPr lang="en-US" sz="1400" b="1" dirty="0" smtClean="0"/>
              <a:t>Ethanol  has a specific heat value of 2.3 [KJ/Kg °K]. How much heat would it have released?</a:t>
            </a:r>
            <a:endParaRPr lang="es-CL" sz="1400" dirty="0" smtClean="0"/>
          </a:p>
          <a:p>
            <a:endParaRPr lang="en-US" sz="1400" dirty="0" smtClean="0"/>
          </a:p>
          <a:p>
            <a:r>
              <a:rPr lang="en-US" sz="1400" dirty="0" smtClean="0"/>
              <a:t>Students should indicate that ethanol would release an intermediate magnitude of heat between water and acetic acid, close to the last. </a:t>
            </a:r>
            <a:endParaRPr lang="es-CL" sz="1400" dirty="0"/>
          </a:p>
        </p:txBody>
      </p:sp>
      <p:pic>
        <p:nvPicPr>
          <p:cNvPr id="13" name="12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218" y="4221088"/>
            <a:ext cx="6267450" cy="1656184"/>
          </a:xfrm>
          <a:prstGeom prst="rect">
            <a:avLst/>
          </a:prstGeom>
        </p:spPr>
      </p:pic>
      <p:sp>
        <p:nvSpPr>
          <p:cNvPr id="11"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˚C</a:t>
            </a:r>
            <a:r>
              <a:rPr lang="en-US" sz="1050" dirty="0" smtClean="0">
                <a:solidFill>
                  <a:schemeClr val="tx1">
                    <a:lumMod val="65000"/>
                    <a:lumOff val="35000"/>
                  </a:schemeClr>
                </a:solidFill>
              </a:rPr>
              <a:t>) and comparing their individual cooling curves.</a:t>
            </a:r>
            <a:endParaRPr lang="es-CL" sz="1050" dirty="0">
              <a:solidFill>
                <a:schemeClr val="tx1">
                  <a:lumMod val="65000"/>
                  <a:lumOff val="35000"/>
                </a:schemeClr>
              </a:solidFill>
            </a:endParaRPr>
          </a:p>
        </p:txBody>
      </p:sp>
      <p:pic>
        <p:nvPicPr>
          <p:cNvPr id="20" name="19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2661" y="3861048"/>
            <a:ext cx="6543675" cy="657225"/>
          </a:xfrm>
          <a:prstGeom prst="rect">
            <a:avLst/>
          </a:prstGeom>
        </p:spPr>
      </p:pic>
      <p:sp>
        <p:nvSpPr>
          <p:cNvPr id="22" name="21 Rectángulo"/>
          <p:cNvSpPr/>
          <p:nvPr/>
        </p:nvSpPr>
        <p:spPr>
          <a:xfrm>
            <a:off x="1331640" y="4293096"/>
            <a:ext cx="6264696"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22 CuadroTexto"/>
          <p:cNvSpPr txBox="1"/>
          <p:nvPr/>
        </p:nvSpPr>
        <p:spPr>
          <a:xfrm>
            <a:off x="1547664" y="3986922"/>
            <a:ext cx="6051004" cy="1815882"/>
          </a:xfrm>
          <a:prstGeom prst="rect">
            <a:avLst/>
          </a:prstGeom>
          <a:noFill/>
        </p:spPr>
        <p:txBody>
          <a:bodyPr wrap="square" rtlCol="0">
            <a:spAutoFit/>
          </a:bodyPr>
          <a:lstStyle/>
          <a:p>
            <a:pPr algn="just"/>
            <a:r>
              <a:rPr lang="en-US" sz="1400" b="1" dirty="0" smtClean="0"/>
              <a:t>You are looking for a rapid heat exchange metal to build an economic electric heater. What kind of metal could be easily discarded related to the specific heat capacities?</a:t>
            </a:r>
          </a:p>
          <a:p>
            <a:pPr algn="just"/>
            <a:endParaRPr lang="es-CL" sz="1400" dirty="0" smtClean="0"/>
          </a:p>
          <a:p>
            <a:pPr algn="just"/>
            <a:r>
              <a:rPr lang="en-US" sz="1400" dirty="0" smtClean="0"/>
              <a:t>Students should analyze the question and conclude that the substance with greater specific heat capacity will be more resistant to changes in temperature caused by thermal energy exchange with the environment, and therefore will not be a good heat conductor.</a:t>
            </a:r>
            <a:endParaRPr lang="es-CL" sz="1300" dirty="0"/>
          </a:p>
        </p:txBody>
      </p:sp>
    </p:spTree>
    <p:extLst>
      <p:ext uri="{BB962C8B-B14F-4D97-AF65-F5344CB8AC3E}">
        <p14:creationId xmlns="" xmlns:p14="http://schemas.microsoft.com/office/powerpoint/2010/main" val="125774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418704" y="2548642"/>
            <a:ext cx="6537672" cy="1384995"/>
          </a:xfrm>
          <a:prstGeom prst="rect">
            <a:avLst/>
          </a:prstGeom>
          <a:noFill/>
        </p:spPr>
        <p:txBody>
          <a:bodyPr wrap="square" rtlCol="0">
            <a:spAutoFit/>
          </a:bodyPr>
          <a:lstStyle/>
          <a:p>
            <a:pPr algn="just"/>
            <a:r>
              <a:rPr lang="en-US" sz="1400" dirty="0" smtClean="0"/>
              <a:t>The temperature of matter changes as a result of heat transfer from or to the environment. Some materials appear to be highly susceptible to increases in  temperature, while others do not. For example, </a:t>
            </a:r>
            <a:r>
              <a:rPr lang="en-US" sz="1400" dirty="0" smtClean="0"/>
              <a:t>cooking </a:t>
            </a:r>
            <a:r>
              <a:rPr lang="en-US" sz="1400" dirty="0" smtClean="0"/>
              <a:t>oil warms up much faster than water in a pan. Starting from this simple observation, we can conclude that the nature of matter, mainly molecular composition, is crucial in predicting how much time something will take to change in temperature, by absorbing or releasing heat. </a:t>
            </a:r>
            <a:endParaRPr lang="es-CL" sz="1400" dirty="0"/>
          </a:p>
        </p:txBody>
      </p:sp>
      <p:sp>
        <p:nvSpPr>
          <p:cNvPr id="19"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436096"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7961" y="4507290"/>
            <a:ext cx="6267450" cy="447675"/>
          </a:xfrm>
          <a:prstGeom prst="rect">
            <a:avLst/>
          </a:prstGeom>
        </p:spPr>
      </p:pic>
      <p:pic>
        <p:nvPicPr>
          <p:cNvPr id="10" name="9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03648" y="4365104"/>
            <a:ext cx="428625" cy="438150"/>
          </a:xfrm>
          <a:prstGeom prst="rect">
            <a:avLst/>
          </a:prstGeom>
        </p:spPr>
      </p:pic>
      <p:sp>
        <p:nvSpPr>
          <p:cNvPr id="11" name="10 CuadroTexto"/>
          <p:cNvSpPr txBox="1"/>
          <p:nvPr/>
        </p:nvSpPr>
        <p:spPr>
          <a:xfrm>
            <a:off x="1914180" y="4581128"/>
            <a:ext cx="5970188" cy="523220"/>
          </a:xfrm>
          <a:prstGeom prst="rect">
            <a:avLst/>
          </a:prstGeom>
          <a:noFill/>
        </p:spPr>
        <p:txBody>
          <a:bodyPr wrap="square" rtlCol="0">
            <a:spAutoFit/>
          </a:bodyPr>
          <a:lstStyle/>
          <a:p>
            <a:r>
              <a:rPr lang="en-US" sz="1400" b="1" dirty="0"/>
              <a:t>Why </a:t>
            </a:r>
            <a:r>
              <a:rPr lang="en-US" sz="1400" b="1" dirty="0" smtClean="0"/>
              <a:t>do </a:t>
            </a:r>
            <a:r>
              <a:rPr lang="en-US" sz="1400" b="1" dirty="0"/>
              <a:t>you </a:t>
            </a:r>
            <a:r>
              <a:rPr lang="en-US" sz="1400" b="1" dirty="0" smtClean="0"/>
              <a:t>think that oil is a good substance for cooking? Try to explain. </a:t>
            </a:r>
            <a:endParaRPr lang="es-CL" sz="1400" dirty="0"/>
          </a:p>
          <a:p>
            <a:endParaRPr lang="es-CL" sz="1400" dirty="0"/>
          </a:p>
        </p:txBody>
      </p:sp>
    </p:spTree>
    <p:extLst>
      <p:ext uri="{BB962C8B-B14F-4D97-AF65-F5344CB8AC3E}">
        <p14:creationId xmlns=""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44910" y="2635082"/>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0597" y="2492896"/>
            <a:ext cx="428625" cy="438150"/>
          </a:xfrm>
          <a:prstGeom prst="rect">
            <a:avLst/>
          </a:prstGeom>
        </p:spPr>
      </p:pic>
      <p:sp>
        <p:nvSpPr>
          <p:cNvPr id="16" name="15 CuadroTexto"/>
          <p:cNvSpPr txBox="1"/>
          <p:nvPr/>
        </p:nvSpPr>
        <p:spPr>
          <a:xfrm>
            <a:off x="1762644" y="2706588"/>
            <a:ext cx="6048672" cy="523220"/>
          </a:xfrm>
          <a:prstGeom prst="rect">
            <a:avLst/>
          </a:prstGeom>
          <a:noFill/>
        </p:spPr>
        <p:txBody>
          <a:bodyPr wrap="square" rtlCol="0">
            <a:spAutoFit/>
          </a:bodyPr>
          <a:lstStyle/>
          <a:p>
            <a:pPr algn="just"/>
            <a:r>
              <a:rPr lang="en-US" sz="1400" b="1" dirty="0" smtClean="0"/>
              <a:t>How can the susceptibility to increase temperature be related to other physical properties, such as boiling or melting point?  </a:t>
            </a:r>
            <a:endParaRPr lang="es-CL" sz="1400" dirty="0"/>
          </a:p>
        </p:txBody>
      </p:sp>
      <p:sp>
        <p:nvSpPr>
          <p:cNvPr id="17" name="16 CuadroTexto"/>
          <p:cNvSpPr txBox="1"/>
          <p:nvPr/>
        </p:nvSpPr>
        <p:spPr>
          <a:xfrm>
            <a:off x="1906660" y="3399383"/>
            <a:ext cx="5688632" cy="461665"/>
          </a:xfrm>
          <a:prstGeom prst="rect">
            <a:avLst/>
          </a:prstGeom>
          <a:noFill/>
        </p:spPr>
        <p:txBody>
          <a:bodyPr wrap="square" rtlCol="0">
            <a:spAutoFit/>
          </a:bodyPr>
          <a:lstStyle/>
          <a:p>
            <a:r>
              <a:rPr lang="en-US" sz="1200" b="1" dirty="0" smtClean="0">
                <a:solidFill>
                  <a:schemeClr val="tx2"/>
                </a:solidFill>
              </a:rPr>
              <a:t>Carry </a:t>
            </a:r>
            <a:r>
              <a:rPr lang="en-US" sz="1200" b="1" dirty="0">
                <a:solidFill>
                  <a:schemeClr val="tx2"/>
                </a:solidFill>
              </a:rPr>
              <a:t>out the experiment activity with your class so that at the end you’ll be able to answer the following question: </a:t>
            </a:r>
            <a:r>
              <a:rPr lang="en-US" sz="1200" dirty="0" smtClean="0">
                <a:solidFill>
                  <a:schemeClr val="tx2"/>
                </a:solidFill>
              </a:rPr>
              <a:t> </a:t>
            </a:r>
            <a:endParaRPr lang="es-CL" sz="1200" dirty="0">
              <a:solidFill>
                <a:schemeClr val="tx2"/>
              </a:solidFill>
            </a:endParaRPr>
          </a:p>
        </p:txBody>
      </p:sp>
      <p:pic>
        <p:nvPicPr>
          <p:cNvPr id="18" name="1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44909" y="4056078"/>
            <a:ext cx="6267450" cy="505886"/>
          </a:xfrm>
          <a:prstGeom prst="rect">
            <a:avLst/>
          </a:prstGeom>
        </p:spPr>
      </p:pic>
      <p:pic>
        <p:nvPicPr>
          <p:cNvPr id="19" name="1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0596" y="3913892"/>
            <a:ext cx="428625" cy="438150"/>
          </a:xfrm>
          <a:prstGeom prst="rect">
            <a:avLst/>
          </a:prstGeom>
        </p:spPr>
      </p:pic>
      <p:sp>
        <p:nvSpPr>
          <p:cNvPr id="20" name="19 CuadroTexto"/>
          <p:cNvSpPr txBox="1"/>
          <p:nvPr/>
        </p:nvSpPr>
        <p:spPr>
          <a:xfrm>
            <a:off x="1762644" y="4057908"/>
            <a:ext cx="6048672" cy="307777"/>
          </a:xfrm>
          <a:prstGeom prst="rect">
            <a:avLst/>
          </a:prstGeom>
          <a:noFill/>
        </p:spPr>
        <p:txBody>
          <a:bodyPr wrap="square" rtlCol="0">
            <a:spAutoFit/>
          </a:bodyPr>
          <a:lstStyle/>
          <a:p>
            <a:pPr algn="just"/>
            <a:r>
              <a:rPr lang="en-US" sz="1400" b="1" dirty="0" smtClean="0"/>
              <a:t>What factors are important in understanding </a:t>
            </a:r>
            <a:r>
              <a:rPr lang="en-US" sz="1400" b="1" dirty="0" smtClean="0"/>
              <a:t>temperature </a:t>
            </a:r>
            <a:r>
              <a:rPr lang="en-US" sz="1400" b="1" dirty="0" smtClean="0"/>
              <a:t>variation in matter?</a:t>
            </a:r>
            <a:endParaRPr lang="es-CL" sz="1400" dirty="0"/>
          </a:p>
        </p:txBody>
      </p:sp>
      <p:sp>
        <p:nvSpPr>
          <p:cNvPr id="23"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22" name="21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spTree>
    <p:extLst>
      <p:ext uri="{BB962C8B-B14F-4D97-AF65-F5344CB8AC3E}">
        <p14:creationId xmlns=""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079380" cy="1384995"/>
          </a:xfrm>
          <a:prstGeom prst="rect">
            <a:avLst/>
          </a:prstGeom>
          <a:noFill/>
        </p:spPr>
        <p:txBody>
          <a:bodyPr wrap="square" rtlCol="0">
            <a:spAutoFit/>
          </a:bodyPr>
          <a:lstStyle/>
          <a:p>
            <a:pPr algn="just"/>
            <a:r>
              <a:rPr lang="es-CL" sz="1400" dirty="0" err="1" smtClean="0"/>
              <a:t>The</a:t>
            </a:r>
            <a:r>
              <a:rPr lang="es-CL" sz="1400" dirty="0" smtClean="0"/>
              <a:t> </a:t>
            </a:r>
            <a:r>
              <a:rPr lang="es-CL" sz="1400" dirty="0" err="1" smtClean="0"/>
              <a:t>physical</a:t>
            </a:r>
            <a:r>
              <a:rPr lang="es-CL" sz="1400" dirty="0" smtClean="0"/>
              <a:t> </a:t>
            </a:r>
            <a:r>
              <a:rPr lang="es-CL" sz="1400" dirty="0" err="1" smtClean="0"/>
              <a:t>changes</a:t>
            </a:r>
            <a:r>
              <a:rPr lang="es-CL" sz="1400" dirty="0" smtClean="0"/>
              <a:t> </a:t>
            </a:r>
            <a:r>
              <a:rPr lang="es-CL" sz="1400" dirty="0" err="1" smtClean="0"/>
              <a:t>caused</a:t>
            </a:r>
            <a:r>
              <a:rPr lang="es-CL" sz="1400" dirty="0" smtClean="0"/>
              <a:t> </a:t>
            </a:r>
            <a:r>
              <a:rPr lang="es-CL" sz="1400" dirty="0" err="1" smtClean="0"/>
              <a:t>by</a:t>
            </a:r>
            <a:r>
              <a:rPr lang="es-CL" sz="1400" dirty="0" smtClean="0"/>
              <a:t> </a:t>
            </a:r>
            <a:r>
              <a:rPr lang="es-CL" sz="1400" dirty="0" err="1" smtClean="0"/>
              <a:t>heat</a:t>
            </a:r>
            <a:r>
              <a:rPr lang="es-CL" sz="1400" dirty="0" smtClean="0"/>
              <a:t> </a:t>
            </a:r>
            <a:r>
              <a:rPr lang="es-CL" sz="1400" dirty="0" err="1" smtClean="0"/>
              <a:t>differences</a:t>
            </a:r>
            <a:r>
              <a:rPr lang="es-CL" sz="1400" dirty="0" smtClean="0"/>
              <a:t> </a:t>
            </a:r>
            <a:r>
              <a:rPr lang="es-CL" sz="1400" dirty="0" err="1" smtClean="0"/>
              <a:t>between</a:t>
            </a:r>
            <a:r>
              <a:rPr lang="es-CL" sz="1400" dirty="0" smtClean="0"/>
              <a:t> a </a:t>
            </a:r>
            <a:r>
              <a:rPr lang="es-CL" sz="1400" dirty="0" err="1" smtClean="0"/>
              <a:t>substance</a:t>
            </a:r>
            <a:r>
              <a:rPr lang="es-CL" sz="1400" dirty="0" smtClean="0"/>
              <a:t> and </a:t>
            </a:r>
            <a:r>
              <a:rPr lang="es-CL" sz="1400" dirty="0" err="1" smtClean="0"/>
              <a:t>its</a:t>
            </a:r>
            <a:r>
              <a:rPr lang="es-CL" sz="1400" dirty="0" smtClean="0"/>
              <a:t> </a:t>
            </a:r>
            <a:r>
              <a:rPr lang="es-CL" sz="1400" dirty="0" err="1" smtClean="0"/>
              <a:t>environment</a:t>
            </a:r>
            <a:r>
              <a:rPr lang="es-CL" sz="1400" dirty="0" smtClean="0"/>
              <a:t> can </a:t>
            </a:r>
            <a:r>
              <a:rPr lang="es-CL" sz="1400" dirty="0" err="1" smtClean="0"/>
              <a:t>be</a:t>
            </a:r>
            <a:r>
              <a:rPr lang="es-CL" sz="1400" dirty="0" smtClean="0"/>
              <a:t> </a:t>
            </a:r>
            <a:r>
              <a:rPr lang="es-CL" sz="1400" dirty="0" err="1" smtClean="0"/>
              <a:t>explained</a:t>
            </a:r>
            <a:r>
              <a:rPr lang="es-CL" sz="1400" dirty="0" smtClean="0"/>
              <a:t> </a:t>
            </a:r>
            <a:r>
              <a:rPr lang="es-CL" sz="1400" dirty="0" err="1" smtClean="0"/>
              <a:t>by</a:t>
            </a:r>
            <a:r>
              <a:rPr lang="es-CL" sz="1400" dirty="0" smtClean="0"/>
              <a:t> </a:t>
            </a:r>
            <a:r>
              <a:rPr lang="es-CL" sz="1400" dirty="0" err="1" smtClean="0"/>
              <a:t>quantitative</a:t>
            </a:r>
            <a:r>
              <a:rPr lang="es-CL" sz="1400" dirty="0" smtClean="0"/>
              <a:t> </a:t>
            </a:r>
            <a:r>
              <a:rPr lang="es-CL" sz="1400" dirty="0" err="1" smtClean="0"/>
              <a:t>or</a:t>
            </a:r>
            <a:r>
              <a:rPr lang="es-CL" sz="1400" dirty="0" smtClean="0"/>
              <a:t> </a:t>
            </a:r>
            <a:r>
              <a:rPr lang="es-CL" sz="1400" dirty="0" err="1" smtClean="0"/>
              <a:t>qualitative</a:t>
            </a:r>
            <a:r>
              <a:rPr lang="es-CL" sz="1400" dirty="0" smtClean="0"/>
              <a:t> </a:t>
            </a:r>
            <a:r>
              <a:rPr lang="es-CL" sz="1400" dirty="0" err="1" smtClean="0"/>
              <a:t>methods</a:t>
            </a:r>
            <a:r>
              <a:rPr lang="es-CL" sz="1400" dirty="0" smtClean="0"/>
              <a:t>, </a:t>
            </a:r>
            <a:r>
              <a:rPr lang="es-CL" sz="1400" dirty="0" err="1" smtClean="0"/>
              <a:t>which</a:t>
            </a:r>
            <a:r>
              <a:rPr lang="es-CL" sz="1400" dirty="0" smtClean="0"/>
              <a:t> are </a:t>
            </a:r>
            <a:r>
              <a:rPr lang="es-CL" sz="1400" dirty="0" err="1" smtClean="0"/>
              <a:t>closely</a:t>
            </a:r>
            <a:r>
              <a:rPr lang="es-CL" sz="1400" dirty="0" smtClean="0"/>
              <a:t> </a:t>
            </a:r>
            <a:r>
              <a:rPr lang="es-CL" sz="1400" dirty="0" err="1" smtClean="0"/>
              <a:t>related</a:t>
            </a:r>
            <a:r>
              <a:rPr lang="es-CL" sz="1400" dirty="0" smtClean="0"/>
              <a:t>.</a:t>
            </a:r>
          </a:p>
          <a:p>
            <a:pPr algn="just"/>
            <a:r>
              <a:rPr lang="es-CL" sz="1400" dirty="0" smtClean="0"/>
              <a:t> </a:t>
            </a:r>
            <a:r>
              <a:rPr lang="es-CL" sz="1400" dirty="0" err="1" smtClean="0"/>
              <a:t>Specific</a:t>
            </a:r>
            <a:r>
              <a:rPr lang="es-CL" sz="1400" dirty="0" smtClean="0"/>
              <a:t> </a:t>
            </a:r>
            <a:r>
              <a:rPr lang="es-CL" sz="1400" dirty="0" err="1" smtClean="0"/>
              <a:t>heat</a:t>
            </a:r>
            <a:r>
              <a:rPr lang="es-CL" sz="1400" dirty="0" smtClean="0"/>
              <a:t> </a:t>
            </a:r>
            <a:r>
              <a:rPr lang="es-CL" sz="1400" dirty="0" err="1" smtClean="0"/>
              <a:t>is</a:t>
            </a:r>
            <a:r>
              <a:rPr lang="es-CL" sz="1400" dirty="0" smtClean="0"/>
              <a:t> a </a:t>
            </a:r>
            <a:r>
              <a:rPr lang="es-CL" sz="1400" dirty="0" err="1" smtClean="0"/>
              <a:t>physical</a:t>
            </a:r>
            <a:r>
              <a:rPr lang="es-CL" sz="1400" dirty="0" smtClean="0"/>
              <a:t> </a:t>
            </a:r>
            <a:r>
              <a:rPr lang="es-CL" sz="1400" dirty="0" err="1" smtClean="0"/>
              <a:t>property</a:t>
            </a:r>
            <a:r>
              <a:rPr lang="es-CL" sz="1400" dirty="0" smtClean="0"/>
              <a:t> of </a:t>
            </a:r>
            <a:r>
              <a:rPr lang="es-CL" sz="1400" dirty="0" err="1" smtClean="0"/>
              <a:t>matter</a:t>
            </a:r>
            <a:r>
              <a:rPr lang="es-CL" sz="1400" dirty="0" smtClean="0"/>
              <a:t>, </a:t>
            </a:r>
            <a:r>
              <a:rPr lang="es-CL" sz="1400" dirty="0" err="1" smtClean="0"/>
              <a:t>which</a:t>
            </a:r>
            <a:r>
              <a:rPr lang="es-CL" sz="1400" dirty="0" smtClean="0"/>
              <a:t> </a:t>
            </a:r>
            <a:r>
              <a:rPr lang="es-CL" sz="1400" dirty="0" err="1" smtClean="0"/>
              <a:t>represents</a:t>
            </a:r>
            <a:r>
              <a:rPr lang="es-CL" sz="1400" dirty="0" smtClean="0"/>
              <a:t> </a:t>
            </a:r>
            <a:r>
              <a:rPr lang="es-CL" sz="1400" dirty="0" err="1" smtClean="0"/>
              <a:t>the</a:t>
            </a:r>
            <a:r>
              <a:rPr lang="es-CL" sz="1400" dirty="0" smtClean="0"/>
              <a:t> </a:t>
            </a:r>
            <a:r>
              <a:rPr lang="es-CL" sz="1400" dirty="0" err="1" smtClean="0"/>
              <a:t>heat</a:t>
            </a:r>
            <a:r>
              <a:rPr lang="es-CL" sz="1400" dirty="0" smtClean="0"/>
              <a:t> </a:t>
            </a:r>
            <a:r>
              <a:rPr lang="es-CL" sz="1400" dirty="0" err="1" smtClean="0"/>
              <a:t>required</a:t>
            </a:r>
            <a:r>
              <a:rPr lang="es-CL" sz="1400" dirty="0" smtClean="0"/>
              <a:t> </a:t>
            </a:r>
            <a:r>
              <a:rPr lang="es-CL" sz="1400" dirty="0" err="1" smtClean="0"/>
              <a:t>to</a:t>
            </a:r>
            <a:r>
              <a:rPr lang="es-CL" sz="1400" dirty="0" smtClean="0"/>
              <a:t> </a:t>
            </a:r>
            <a:r>
              <a:rPr lang="es-CL" sz="1400" dirty="0" err="1" smtClean="0"/>
              <a:t>change</a:t>
            </a:r>
            <a:r>
              <a:rPr lang="es-CL" sz="1400" dirty="0" smtClean="0"/>
              <a:t> </a:t>
            </a:r>
            <a:r>
              <a:rPr lang="es-CL" sz="1400" dirty="0" err="1" smtClean="0"/>
              <a:t>the</a:t>
            </a:r>
            <a:r>
              <a:rPr lang="es-CL" sz="1400" dirty="0" smtClean="0"/>
              <a:t> </a:t>
            </a:r>
            <a:r>
              <a:rPr lang="es-CL" sz="1400" dirty="0" err="1" smtClean="0"/>
              <a:t>temperature</a:t>
            </a:r>
            <a:r>
              <a:rPr lang="es-CL" sz="1400" dirty="0" smtClean="0"/>
              <a:t> of 1 Kg of </a:t>
            </a:r>
            <a:r>
              <a:rPr lang="es-CL" sz="1400" dirty="0" err="1" smtClean="0"/>
              <a:t>substance</a:t>
            </a:r>
            <a:r>
              <a:rPr lang="es-CL" sz="1400" dirty="0" smtClean="0"/>
              <a:t> at 1° K. </a:t>
            </a:r>
            <a:r>
              <a:rPr lang="es-CL" sz="1400" dirty="0" err="1" smtClean="0"/>
              <a:t>The</a:t>
            </a:r>
            <a:r>
              <a:rPr lang="es-CL" sz="1400" dirty="0" smtClean="0"/>
              <a:t> </a:t>
            </a:r>
            <a:r>
              <a:rPr lang="es-CL" sz="1400" dirty="0" err="1" smtClean="0"/>
              <a:t>following</a:t>
            </a:r>
            <a:r>
              <a:rPr lang="es-CL" sz="1400" dirty="0" smtClean="0"/>
              <a:t> </a:t>
            </a:r>
            <a:r>
              <a:rPr lang="es-CL" sz="1400" dirty="0" err="1" smtClean="0"/>
              <a:t>table</a:t>
            </a:r>
            <a:r>
              <a:rPr lang="es-CL" sz="1400" dirty="0" smtClean="0"/>
              <a:t> shows </a:t>
            </a:r>
            <a:r>
              <a:rPr lang="es-CL" sz="1400" dirty="0" err="1" smtClean="0"/>
              <a:t>some</a:t>
            </a:r>
            <a:r>
              <a:rPr lang="es-CL" sz="1400" dirty="0" smtClean="0"/>
              <a:t> </a:t>
            </a:r>
            <a:r>
              <a:rPr lang="es-CL" sz="1400" dirty="0" err="1" smtClean="0"/>
              <a:t>examples</a:t>
            </a:r>
            <a:r>
              <a:rPr lang="es-CL" sz="1400" dirty="0" smtClean="0"/>
              <a:t>:   </a:t>
            </a:r>
            <a:endParaRPr lang="en-US" sz="1400" dirty="0" smtClean="0"/>
          </a:p>
        </p:txBody>
      </p:sp>
      <p:sp>
        <p:nvSpPr>
          <p:cNvPr id="16"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graphicFrame>
        <p:nvGraphicFramePr>
          <p:cNvPr id="14" name="13 Tabla"/>
          <p:cNvGraphicFramePr>
            <a:graphicFrameLocks noGrp="1"/>
          </p:cNvGraphicFramePr>
          <p:nvPr/>
        </p:nvGraphicFramePr>
        <p:xfrm>
          <a:off x="2987824" y="4784969"/>
          <a:ext cx="3096344" cy="1463783"/>
        </p:xfrm>
        <a:graphic>
          <a:graphicData uri="http://schemas.openxmlformats.org/drawingml/2006/table">
            <a:tbl>
              <a:tblPr firstRow="1" bandRow="1">
                <a:tableStyleId>{5C22544A-7EE6-4342-B048-85BDC9FD1C3A}</a:tableStyleId>
              </a:tblPr>
              <a:tblGrid>
                <a:gridCol w="1393355"/>
                <a:gridCol w="1702989"/>
              </a:tblGrid>
              <a:tr h="361699">
                <a:tc>
                  <a:txBody>
                    <a:bodyPr/>
                    <a:lstStyle/>
                    <a:p>
                      <a:pPr algn="ctr"/>
                      <a:r>
                        <a:rPr lang="es-CL" dirty="0" err="1" smtClean="0"/>
                        <a:t>Compound</a:t>
                      </a:r>
                      <a:endParaRPr lang="es-CL" dirty="0"/>
                    </a:p>
                  </a:txBody>
                  <a:tcPr/>
                </a:tc>
                <a:tc>
                  <a:txBody>
                    <a:bodyPr/>
                    <a:lstStyle/>
                    <a:p>
                      <a:pPr algn="ctr"/>
                      <a:r>
                        <a:rPr lang="es-CL" dirty="0" smtClean="0"/>
                        <a:t>c</a:t>
                      </a:r>
                      <a:r>
                        <a:rPr lang="es-CL" baseline="0" dirty="0" smtClean="0"/>
                        <a:t> [KJ / Kg °K]</a:t>
                      </a:r>
                      <a:endParaRPr lang="es-CL" dirty="0"/>
                    </a:p>
                  </a:txBody>
                  <a:tcPr/>
                </a:tc>
              </a:tr>
              <a:tr h="366503">
                <a:tc>
                  <a:txBody>
                    <a:bodyPr/>
                    <a:lstStyle/>
                    <a:p>
                      <a:r>
                        <a:rPr lang="es-CL" dirty="0" smtClean="0"/>
                        <a:t>Vegetable</a:t>
                      </a:r>
                      <a:r>
                        <a:rPr lang="es-CL" baseline="0" dirty="0" smtClean="0"/>
                        <a:t> </a:t>
                      </a:r>
                      <a:r>
                        <a:rPr lang="es-CL" baseline="0" dirty="0" err="1" smtClean="0"/>
                        <a:t>oil</a:t>
                      </a:r>
                      <a:endParaRPr lang="es-CL" dirty="0"/>
                    </a:p>
                  </a:txBody>
                  <a:tcPr/>
                </a:tc>
                <a:tc>
                  <a:txBody>
                    <a:bodyPr/>
                    <a:lstStyle/>
                    <a:p>
                      <a:pPr algn="ctr"/>
                      <a:r>
                        <a:rPr lang="es-CL" dirty="0" smtClean="0"/>
                        <a:t>1.67</a:t>
                      </a:r>
                      <a:endParaRPr lang="es-CL" dirty="0"/>
                    </a:p>
                  </a:txBody>
                  <a:tcPr/>
                </a:tc>
              </a:tr>
              <a:tr h="361699">
                <a:tc>
                  <a:txBody>
                    <a:bodyPr/>
                    <a:lstStyle/>
                    <a:p>
                      <a:r>
                        <a:rPr lang="es-CL" dirty="0" err="1" smtClean="0"/>
                        <a:t>Acetic</a:t>
                      </a:r>
                      <a:r>
                        <a:rPr lang="es-CL" dirty="0" smtClean="0"/>
                        <a:t> </a:t>
                      </a:r>
                      <a:r>
                        <a:rPr lang="es-CL" dirty="0" err="1" smtClean="0"/>
                        <a:t>acid</a:t>
                      </a:r>
                      <a:endParaRPr lang="es-CL" dirty="0"/>
                    </a:p>
                  </a:txBody>
                  <a:tcPr/>
                </a:tc>
                <a:tc>
                  <a:txBody>
                    <a:bodyPr/>
                    <a:lstStyle/>
                    <a:p>
                      <a:pPr algn="ctr"/>
                      <a:r>
                        <a:rPr lang="es-CL" dirty="0" smtClean="0"/>
                        <a:t>2.04</a:t>
                      </a:r>
                      <a:endParaRPr lang="es-CL" dirty="0"/>
                    </a:p>
                  </a:txBody>
                  <a:tcPr/>
                </a:tc>
              </a:tr>
              <a:tr h="361699">
                <a:tc>
                  <a:txBody>
                    <a:bodyPr/>
                    <a:lstStyle/>
                    <a:p>
                      <a:r>
                        <a:rPr lang="es-CL" dirty="0" err="1" smtClean="0"/>
                        <a:t>Water</a:t>
                      </a:r>
                      <a:endParaRPr lang="es-CL" dirty="0"/>
                    </a:p>
                  </a:txBody>
                  <a:tcPr/>
                </a:tc>
                <a:tc>
                  <a:txBody>
                    <a:bodyPr/>
                    <a:lstStyle/>
                    <a:p>
                      <a:pPr algn="ctr"/>
                      <a:r>
                        <a:rPr lang="es-CL" dirty="0" smtClean="0"/>
                        <a:t>4.19</a:t>
                      </a:r>
                      <a:endParaRPr lang="es-CL" dirty="0"/>
                    </a:p>
                  </a:txBody>
                  <a:tcPr/>
                </a:tc>
              </a:tr>
            </a:tbl>
          </a:graphicData>
        </a:graphic>
      </p:graphicFrame>
    </p:spTree>
    <p:extLst>
      <p:ext uri="{BB962C8B-B14F-4D97-AF65-F5344CB8AC3E}">
        <p14:creationId xmlns=""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508104" y="1411759"/>
            <a:ext cx="3312368" cy="577081"/>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smtClean="0">
              <a:solidFill>
                <a:schemeClr val="tx1">
                  <a:lumMod val="65000"/>
                  <a:lumOff val="35000"/>
                </a:schemeClr>
              </a:solidFill>
            </a:endParaRPr>
          </a:p>
          <a:p>
            <a:pPr algn="just"/>
            <a:endParaRPr lang="es-CL" sz="1050" dirty="0">
              <a:solidFill>
                <a:schemeClr val="tx1">
                  <a:lumMod val="65000"/>
                  <a:lumOff val="35000"/>
                </a:schemeClr>
              </a:solidFill>
            </a:endParaRPr>
          </a:p>
        </p:txBody>
      </p:sp>
      <p:sp>
        <p:nvSpPr>
          <p:cNvPr id="11" name="10 CuadroTexto"/>
          <p:cNvSpPr txBox="1"/>
          <p:nvPr/>
        </p:nvSpPr>
        <p:spPr>
          <a:xfrm>
            <a:off x="1532608" y="2276872"/>
            <a:ext cx="6079380" cy="3970318"/>
          </a:xfrm>
          <a:prstGeom prst="rect">
            <a:avLst/>
          </a:prstGeom>
          <a:noFill/>
        </p:spPr>
        <p:txBody>
          <a:bodyPr wrap="square" rtlCol="0">
            <a:spAutoFit/>
          </a:bodyPr>
          <a:lstStyle/>
          <a:p>
            <a:pPr algn="just"/>
            <a:r>
              <a:rPr lang="es-CL" sz="1400" dirty="0" smtClean="0"/>
              <a:t>As </a:t>
            </a:r>
            <a:r>
              <a:rPr lang="es-CL" sz="1400" dirty="0" err="1" smtClean="0"/>
              <a:t>we’ve</a:t>
            </a:r>
            <a:r>
              <a:rPr lang="es-CL" sz="1400" dirty="0" smtClean="0"/>
              <a:t> </a:t>
            </a:r>
            <a:r>
              <a:rPr lang="es-CL" sz="1400" dirty="0" err="1" smtClean="0"/>
              <a:t>noted</a:t>
            </a:r>
            <a:r>
              <a:rPr lang="es-CL" sz="1400" dirty="0" smtClean="0"/>
              <a:t>, </a:t>
            </a:r>
            <a:r>
              <a:rPr lang="es-CL" sz="1400" dirty="0" err="1" smtClean="0"/>
              <a:t>the</a:t>
            </a:r>
            <a:r>
              <a:rPr lang="es-CL" sz="1400" dirty="0" smtClean="0"/>
              <a:t> general </a:t>
            </a:r>
            <a:r>
              <a:rPr lang="es-CL" sz="1400" dirty="0" err="1" smtClean="0"/>
              <a:t>specific</a:t>
            </a:r>
            <a:r>
              <a:rPr lang="es-CL" sz="1400" dirty="0" smtClean="0"/>
              <a:t> </a:t>
            </a:r>
            <a:r>
              <a:rPr lang="es-CL" sz="1400" dirty="0" err="1" smtClean="0"/>
              <a:t>heat</a:t>
            </a:r>
            <a:r>
              <a:rPr lang="es-CL" sz="1400" dirty="0" smtClean="0"/>
              <a:t> formula </a:t>
            </a:r>
            <a:r>
              <a:rPr lang="es-CL" sz="1400" dirty="0" err="1" smtClean="0"/>
              <a:t>is</a:t>
            </a:r>
            <a:r>
              <a:rPr lang="es-CL" sz="1400" dirty="0" smtClean="0"/>
              <a:t>:</a:t>
            </a:r>
          </a:p>
          <a:p>
            <a:pPr algn="just"/>
            <a:endParaRPr lang="es-CL" sz="1400" dirty="0" smtClean="0"/>
          </a:p>
          <a:p>
            <a:pPr algn="just"/>
            <a:endParaRPr lang="es-CL" sz="1400" dirty="0" smtClean="0"/>
          </a:p>
          <a:p>
            <a:pPr algn="just"/>
            <a:endParaRPr lang="es-CL" sz="1400" dirty="0" smtClean="0"/>
          </a:p>
          <a:p>
            <a:pPr algn="just"/>
            <a:endParaRPr lang="es-CL" sz="1400" dirty="0" smtClean="0"/>
          </a:p>
          <a:p>
            <a:pPr algn="just"/>
            <a:endParaRPr lang="es-CL" sz="1400" dirty="0" smtClean="0"/>
          </a:p>
          <a:p>
            <a:pPr algn="just"/>
            <a:r>
              <a:rPr lang="es-CL" sz="1400" dirty="0" err="1" smtClean="0"/>
              <a:t>Where</a:t>
            </a:r>
            <a:r>
              <a:rPr lang="es-CL" sz="1400" dirty="0" smtClean="0"/>
              <a:t> “c” </a:t>
            </a:r>
            <a:r>
              <a:rPr lang="es-CL" sz="1400" dirty="0" err="1" smtClean="0"/>
              <a:t>is</a:t>
            </a:r>
            <a:r>
              <a:rPr lang="es-CL" sz="1400" dirty="0" smtClean="0"/>
              <a:t> </a:t>
            </a:r>
            <a:r>
              <a:rPr lang="es-CL" sz="1400" dirty="0" err="1" smtClean="0"/>
              <a:t>specific</a:t>
            </a:r>
            <a:r>
              <a:rPr lang="es-CL" sz="1400" dirty="0" smtClean="0"/>
              <a:t> </a:t>
            </a:r>
            <a:r>
              <a:rPr lang="es-CL" sz="1400" dirty="0" err="1" smtClean="0"/>
              <a:t>heat</a:t>
            </a:r>
            <a:r>
              <a:rPr lang="es-CL" sz="1400" dirty="0" smtClean="0"/>
              <a:t>, “m” </a:t>
            </a:r>
            <a:r>
              <a:rPr lang="es-CL" sz="1400" dirty="0" err="1" smtClean="0"/>
              <a:t>is</a:t>
            </a:r>
            <a:r>
              <a:rPr lang="es-CL" sz="1400" dirty="0" smtClean="0"/>
              <a:t> </a:t>
            </a:r>
            <a:r>
              <a:rPr lang="es-CL" sz="1400" dirty="0" err="1" smtClean="0"/>
              <a:t>the</a:t>
            </a:r>
            <a:r>
              <a:rPr lang="es-CL" sz="1400" dirty="0" smtClean="0"/>
              <a:t> </a:t>
            </a:r>
            <a:r>
              <a:rPr lang="es-CL" sz="1400" dirty="0" err="1" smtClean="0"/>
              <a:t>mass</a:t>
            </a:r>
            <a:r>
              <a:rPr lang="es-CL" sz="1400" dirty="0" smtClean="0"/>
              <a:t> of </a:t>
            </a:r>
            <a:r>
              <a:rPr lang="es-CL" sz="1400" dirty="0" err="1" smtClean="0"/>
              <a:t>the</a:t>
            </a:r>
            <a:r>
              <a:rPr lang="es-CL" sz="1400" dirty="0" smtClean="0"/>
              <a:t> </a:t>
            </a:r>
            <a:r>
              <a:rPr lang="es-CL" sz="1400" dirty="0" err="1" smtClean="0"/>
              <a:t>substance</a:t>
            </a:r>
            <a:r>
              <a:rPr lang="es-CL" sz="1400" dirty="0" smtClean="0"/>
              <a:t> and “</a:t>
            </a:r>
            <a:r>
              <a:rPr lang="el-GR" sz="1400" dirty="0" smtClean="0"/>
              <a:t>Δ</a:t>
            </a:r>
            <a:r>
              <a:rPr lang="es-CL" sz="1400" dirty="0" smtClean="0"/>
              <a:t>T” </a:t>
            </a:r>
            <a:r>
              <a:rPr lang="es-CL" sz="1400" dirty="0" err="1" smtClean="0"/>
              <a:t>is</a:t>
            </a:r>
            <a:r>
              <a:rPr lang="es-CL" sz="1400" dirty="0" smtClean="0"/>
              <a:t> </a:t>
            </a:r>
            <a:r>
              <a:rPr lang="es-CL" sz="1400" dirty="0" err="1" smtClean="0"/>
              <a:t>the</a:t>
            </a:r>
            <a:r>
              <a:rPr lang="es-CL" sz="1400" dirty="0" smtClean="0"/>
              <a:t> </a:t>
            </a:r>
            <a:r>
              <a:rPr lang="es-CL" sz="1400" dirty="0" err="1" smtClean="0"/>
              <a:t>thermal</a:t>
            </a:r>
            <a:r>
              <a:rPr lang="es-CL" sz="1400" dirty="0" smtClean="0"/>
              <a:t> </a:t>
            </a:r>
            <a:r>
              <a:rPr lang="es-CL" sz="1400" dirty="0" err="1" smtClean="0"/>
              <a:t>difference</a:t>
            </a:r>
            <a:r>
              <a:rPr lang="es-CL" sz="1400" dirty="0" smtClean="0"/>
              <a:t>.</a:t>
            </a:r>
          </a:p>
          <a:p>
            <a:pPr algn="just"/>
            <a:endParaRPr lang="es-CL" sz="1400" dirty="0" smtClean="0"/>
          </a:p>
          <a:p>
            <a:pPr algn="just"/>
            <a:r>
              <a:rPr lang="es-CL" sz="1400" dirty="0" err="1" smtClean="0"/>
              <a:t>The</a:t>
            </a:r>
            <a:r>
              <a:rPr lang="es-CL" sz="1400" dirty="0" smtClean="0"/>
              <a:t> </a:t>
            </a:r>
            <a:r>
              <a:rPr lang="es-CL" sz="1400" dirty="0" err="1" smtClean="0"/>
              <a:t>temperature</a:t>
            </a:r>
            <a:r>
              <a:rPr lang="es-CL" sz="1400" dirty="0" smtClean="0"/>
              <a:t> of </a:t>
            </a:r>
            <a:r>
              <a:rPr lang="es-CL" sz="1400" dirty="0" err="1" smtClean="0"/>
              <a:t>matter</a:t>
            </a:r>
            <a:r>
              <a:rPr lang="es-CL" sz="1400" dirty="0" smtClean="0"/>
              <a:t> </a:t>
            </a:r>
            <a:r>
              <a:rPr lang="es-CL" sz="1400" dirty="0" err="1" smtClean="0"/>
              <a:t>is</a:t>
            </a:r>
            <a:r>
              <a:rPr lang="es-CL" sz="1400" dirty="0" smtClean="0"/>
              <a:t> a </a:t>
            </a:r>
            <a:r>
              <a:rPr lang="es-CL" sz="1400" dirty="0" err="1" smtClean="0"/>
              <a:t>direct</a:t>
            </a:r>
            <a:r>
              <a:rPr lang="es-CL" sz="1400" dirty="0" smtClean="0"/>
              <a:t> </a:t>
            </a:r>
            <a:r>
              <a:rPr lang="es-CL" sz="1400" dirty="0" err="1" smtClean="0"/>
              <a:t>measure</a:t>
            </a:r>
            <a:r>
              <a:rPr lang="es-CL" sz="1400" dirty="0" smtClean="0"/>
              <a:t> of </a:t>
            </a:r>
            <a:r>
              <a:rPr lang="es-CL" sz="1400" dirty="0" err="1" smtClean="0"/>
              <a:t>the</a:t>
            </a:r>
            <a:r>
              <a:rPr lang="es-CL" sz="1400" dirty="0" smtClean="0"/>
              <a:t> </a:t>
            </a:r>
            <a:r>
              <a:rPr lang="es-CL" sz="1400" dirty="0" err="1" smtClean="0"/>
              <a:t>motion</a:t>
            </a:r>
            <a:r>
              <a:rPr lang="es-CL" sz="1400" dirty="0" smtClean="0"/>
              <a:t> of </a:t>
            </a:r>
            <a:r>
              <a:rPr lang="es-CL" sz="1400" dirty="0" err="1" smtClean="0"/>
              <a:t>the</a:t>
            </a:r>
            <a:r>
              <a:rPr lang="es-CL" sz="1400" dirty="0" smtClean="0"/>
              <a:t> </a:t>
            </a:r>
            <a:r>
              <a:rPr lang="es-CL" sz="1400" dirty="0" err="1" smtClean="0"/>
              <a:t>molecules</a:t>
            </a:r>
            <a:r>
              <a:rPr lang="es-CL" sz="1400" dirty="0" smtClean="0"/>
              <a:t>, so </a:t>
            </a:r>
            <a:r>
              <a:rPr lang="es-CL" sz="1400" dirty="0" err="1" smtClean="0"/>
              <a:t>that</a:t>
            </a:r>
            <a:r>
              <a:rPr lang="es-CL" sz="1400" dirty="0" smtClean="0"/>
              <a:t> </a:t>
            </a:r>
            <a:r>
              <a:rPr lang="es-CL" sz="1400" dirty="0" err="1" smtClean="0"/>
              <a:t>the</a:t>
            </a:r>
            <a:r>
              <a:rPr lang="es-CL" sz="1400" dirty="0" smtClean="0"/>
              <a:t> </a:t>
            </a:r>
            <a:r>
              <a:rPr lang="es-CL" sz="1400" dirty="0" err="1" smtClean="0"/>
              <a:t>greater</a:t>
            </a:r>
            <a:r>
              <a:rPr lang="es-CL" sz="1400" dirty="0" smtClean="0"/>
              <a:t> </a:t>
            </a:r>
            <a:r>
              <a:rPr lang="es-CL" sz="1400" dirty="0" err="1" smtClean="0"/>
              <a:t>the</a:t>
            </a:r>
            <a:r>
              <a:rPr lang="es-CL" sz="1400" dirty="0" smtClean="0"/>
              <a:t> </a:t>
            </a:r>
            <a:r>
              <a:rPr lang="es-CL" sz="1400" dirty="0" err="1" smtClean="0"/>
              <a:t>motion</a:t>
            </a:r>
            <a:r>
              <a:rPr lang="es-CL" sz="1400" dirty="0" smtClean="0"/>
              <a:t> </a:t>
            </a:r>
            <a:r>
              <a:rPr lang="es-CL" sz="1400" dirty="0" err="1" smtClean="0"/>
              <a:t>the</a:t>
            </a:r>
            <a:r>
              <a:rPr lang="es-CL" sz="1400" dirty="0" smtClean="0"/>
              <a:t> </a:t>
            </a:r>
            <a:r>
              <a:rPr lang="es-CL" sz="1400" dirty="0" err="1" smtClean="0"/>
              <a:t>higher</a:t>
            </a:r>
            <a:r>
              <a:rPr lang="es-CL" sz="1400" dirty="0" smtClean="0"/>
              <a:t> </a:t>
            </a:r>
            <a:r>
              <a:rPr lang="es-CL" sz="1400" dirty="0" err="1" smtClean="0"/>
              <a:t>the</a:t>
            </a:r>
            <a:r>
              <a:rPr lang="es-CL" sz="1400" dirty="0" smtClean="0"/>
              <a:t> </a:t>
            </a:r>
            <a:r>
              <a:rPr lang="es-CL" sz="1400" dirty="0" err="1" smtClean="0"/>
              <a:t>temperature</a:t>
            </a:r>
            <a:r>
              <a:rPr lang="es-CL" sz="1400" dirty="0" smtClean="0"/>
              <a:t>. </a:t>
            </a:r>
            <a:r>
              <a:rPr lang="es-CL" sz="1400" dirty="0" err="1" smtClean="0"/>
              <a:t>However</a:t>
            </a:r>
            <a:r>
              <a:rPr lang="es-CL" sz="1400" dirty="0" smtClean="0"/>
              <a:t>, </a:t>
            </a:r>
            <a:r>
              <a:rPr lang="es-CL" sz="1400" dirty="0" err="1" smtClean="0"/>
              <a:t>the</a:t>
            </a:r>
            <a:r>
              <a:rPr lang="es-CL" sz="1400" dirty="0" smtClean="0"/>
              <a:t> intermolecular </a:t>
            </a:r>
            <a:r>
              <a:rPr lang="es-CL" sz="1400" dirty="0" err="1" smtClean="0"/>
              <a:t>bonds</a:t>
            </a:r>
            <a:r>
              <a:rPr lang="es-CL" sz="1400" dirty="0" smtClean="0"/>
              <a:t> </a:t>
            </a:r>
            <a:r>
              <a:rPr lang="es-CL" sz="1400" dirty="0" err="1" smtClean="0"/>
              <a:t>or</a:t>
            </a:r>
            <a:r>
              <a:rPr lang="es-CL" sz="1400" dirty="0" smtClean="0"/>
              <a:t> intermolecular </a:t>
            </a:r>
            <a:r>
              <a:rPr lang="es-CL" sz="1400" dirty="0" err="1" smtClean="0"/>
              <a:t>forces</a:t>
            </a:r>
            <a:r>
              <a:rPr lang="es-CL" sz="1400" dirty="0" smtClean="0"/>
              <a:t> are </a:t>
            </a:r>
            <a:r>
              <a:rPr lang="es-CL" sz="1400" dirty="0" err="1" smtClean="0"/>
              <a:t>opposed</a:t>
            </a:r>
            <a:r>
              <a:rPr lang="es-CL" sz="1400" dirty="0" smtClean="0"/>
              <a:t> </a:t>
            </a:r>
            <a:r>
              <a:rPr lang="es-CL" sz="1400" dirty="0" err="1" smtClean="0"/>
              <a:t>to</a:t>
            </a:r>
            <a:r>
              <a:rPr lang="es-CL" sz="1400" dirty="0" smtClean="0"/>
              <a:t> </a:t>
            </a:r>
            <a:r>
              <a:rPr lang="es-CL" sz="1400" dirty="0" err="1" smtClean="0"/>
              <a:t>the</a:t>
            </a:r>
            <a:r>
              <a:rPr lang="es-CL" sz="1400" dirty="0" smtClean="0"/>
              <a:t> free </a:t>
            </a:r>
            <a:r>
              <a:rPr lang="es-CL" sz="1400" dirty="0" err="1" smtClean="0"/>
              <a:t>movement</a:t>
            </a:r>
            <a:r>
              <a:rPr lang="es-CL" sz="1400" dirty="0" smtClean="0"/>
              <a:t> of </a:t>
            </a:r>
            <a:r>
              <a:rPr lang="es-CL" sz="1400" dirty="0" err="1" smtClean="0"/>
              <a:t>molecules</a:t>
            </a:r>
            <a:r>
              <a:rPr lang="es-CL" sz="1400" dirty="0" smtClean="0"/>
              <a:t>. In </a:t>
            </a:r>
            <a:r>
              <a:rPr lang="es-CL" sz="1400" dirty="0" err="1" smtClean="0"/>
              <a:t>this</a:t>
            </a:r>
            <a:r>
              <a:rPr lang="es-CL" sz="1400" dirty="0" smtClean="0"/>
              <a:t> case </a:t>
            </a:r>
            <a:r>
              <a:rPr lang="es-CL" sz="1400" dirty="0" err="1" smtClean="0"/>
              <a:t>substances</a:t>
            </a:r>
            <a:r>
              <a:rPr lang="es-CL" sz="1400" dirty="0" smtClean="0"/>
              <a:t> </a:t>
            </a:r>
            <a:r>
              <a:rPr lang="es-CL" sz="1400" dirty="0" err="1" smtClean="0"/>
              <a:t>made</a:t>
            </a:r>
            <a:r>
              <a:rPr lang="es-CL" sz="1400" dirty="0" smtClean="0"/>
              <a:t> of </a:t>
            </a:r>
            <a:r>
              <a:rPr lang="es-CL" sz="1400" dirty="0" err="1" smtClean="0"/>
              <a:t>weak</a:t>
            </a:r>
            <a:r>
              <a:rPr lang="es-CL" sz="1400" dirty="0" smtClean="0"/>
              <a:t> molecular </a:t>
            </a:r>
            <a:r>
              <a:rPr lang="es-CL" sz="1400" dirty="0" err="1" smtClean="0"/>
              <a:t>forces</a:t>
            </a:r>
            <a:r>
              <a:rPr lang="es-CL" sz="1400" dirty="0" smtClean="0"/>
              <a:t> </a:t>
            </a:r>
            <a:r>
              <a:rPr lang="es-CL" sz="1400" dirty="0" err="1" smtClean="0"/>
              <a:t>easily</a:t>
            </a:r>
            <a:r>
              <a:rPr lang="es-CL" sz="1400" dirty="0" smtClean="0"/>
              <a:t> </a:t>
            </a:r>
            <a:r>
              <a:rPr lang="es-CL" sz="1400" dirty="0" err="1" smtClean="0"/>
              <a:t>increase</a:t>
            </a:r>
            <a:r>
              <a:rPr lang="es-CL" sz="1400" dirty="0" smtClean="0"/>
              <a:t> </a:t>
            </a:r>
            <a:r>
              <a:rPr lang="es-CL" sz="1400" dirty="0" err="1" smtClean="0"/>
              <a:t>temperature</a:t>
            </a:r>
            <a:r>
              <a:rPr lang="es-CL" sz="1400" dirty="0" smtClean="0"/>
              <a:t>, </a:t>
            </a:r>
            <a:r>
              <a:rPr lang="es-CL" sz="1400" dirty="0" err="1" smtClean="0"/>
              <a:t>because</a:t>
            </a:r>
            <a:r>
              <a:rPr lang="es-CL" sz="1400" dirty="0" smtClean="0"/>
              <a:t> </a:t>
            </a:r>
            <a:r>
              <a:rPr lang="es-CL" sz="1400" dirty="0" err="1" smtClean="0"/>
              <a:t>the</a:t>
            </a:r>
            <a:r>
              <a:rPr lang="es-CL" sz="1400" dirty="0" smtClean="0"/>
              <a:t> </a:t>
            </a:r>
            <a:r>
              <a:rPr lang="es-CL" sz="1400" dirty="0" err="1" smtClean="0"/>
              <a:t>energy</a:t>
            </a:r>
            <a:r>
              <a:rPr lang="es-CL" sz="1400" dirty="0" smtClean="0"/>
              <a:t> </a:t>
            </a:r>
            <a:r>
              <a:rPr lang="es-CL" sz="1400" dirty="0" err="1" smtClean="0"/>
              <a:t>acts</a:t>
            </a:r>
            <a:r>
              <a:rPr lang="es-CL" sz="1400" dirty="0" smtClean="0"/>
              <a:t> </a:t>
            </a:r>
            <a:r>
              <a:rPr lang="es-CL" sz="1400" dirty="0" err="1" smtClean="0"/>
              <a:t>directly</a:t>
            </a:r>
            <a:r>
              <a:rPr lang="es-CL" sz="1400" dirty="0" smtClean="0"/>
              <a:t> </a:t>
            </a:r>
            <a:r>
              <a:rPr lang="es-CL" sz="1400" dirty="0" err="1" smtClean="0"/>
              <a:t>on</a:t>
            </a:r>
            <a:r>
              <a:rPr lang="es-CL" sz="1400" dirty="0" smtClean="0"/>
              <a:t> </a:t>
            </a:r>
            <a:r>
              <a:rPr lang="es-CL" sz="1400" dirty="0" err="1" smtClean="0"/>
              <a:t>the</a:t>
            </a:r>
            <a:r>
              <a:rPr lang="es-CL" sz="1400" dirty="0" smtClean="0"/>
              <a:t> </a:t>
            </a:r>
            <a:r>
              <a:rPr lang="es-CL" sz="1400" dirty="0" err="1" smtClean="0"/>
              <a:t>molecules</a:t>
            </a:r>
            <a:r>
              <a:rPr lang="es-CL" sz="1400" dirty="0" smtClean="0"/>
              <a:t>. In </a:t>
            </a:r>
            <a:r>
              <a:rPr lang="es-CL" sz="1400" dirty="0" err="1" smtClean="0"/>
              <a:t>another</a:t>
            </a:r>
            <a:r>
              <a:rPr lang="es-CL" sz="1400" dirty="0" smtClean="0"/>
              <a:t> case, </a:t>
            </a:r>
            <a:r>
              <a:rPr lang="es-CL" sz="1400" dirty="0" err="1" smtClean="0"/>
              <a:t>substances</a:t>
            </a:r>
            <a:r>
              <a:rPr lang="es-CL" sz="1400" dirty="0" smtClean="0"/>
              <a:t> </a:t>
            </a:r>
            <a:r>
              <a:rPr lang="es-CL" sz="1400" dirty="0" err="1" smtClean="0"/>
              <a:t>made</a:t>
            </a:r>
            <a:r>
              <a:rPr lang="es-CL" sz="1400" dirty="0" smtClean="0"/>
              <a:t> of </a:t>
            </a:r>
            <a:r>
              <a:rPr lang="es-CL" sz="1400" dirty="0" err="1" smtClean="0"/>
              <a:t>strong</a:t>
            </a:r>
            <a:r>
              <a:rPr lang="es-CL" sz="1400" dirty="0" smtClean="0"/>
              <a:t> molecular </a:t>
            </a:r>
            <a:r>
              <a:rPr lang="es-CL" sz="1400" dirty="0" err="1" smtClean="0"/>
              <a:t>forces</a:t>
            </a:r>
            <a:r>
              <a:rPr lang="es-CL" sz="1400" dirty="0" smtClean="0"/>
              <a:t> </a:t>
            </a:r>
            <a:r>
              <a:rPr lang="es-CL" sz="1400" dirty="0" err="1" smtClean="0"/>
              <a:t>need</a:t>
            </a:r>
            <a:r>
              <a:rPr lang="es-CL" sz="1400" dirty="0" smtClean="0"/>
              <a:t> a </a:t>
            </a:r>
            <a:r>
              <a:rPr lang="es-CL" sz="1400" dirty="0" err="1" smtClean="0"/>
              <a:t>great</a:t>
            </a:r>
            <a:r>
              <a:rPr lang="es-CL" sz="1400" dirty="0" smtClean="0"/>
              <a:t> </a:t>
            </a:r>
            <a:r>
              <a:rPr lang="es-CL" sz="1400" dirty="0" err="1" smtClean="0"/>
              <a:t>amount</a:t>
            </a:r>
            <a:r>
              <a:rPr lang="es-CL" sz="1400" dirty="0" smtClean="0"/>
              <a:t> of </a:t>
            </a:r>
            <a:r>
              <a:rPr lang="es-CL" sz="1400" dirty="0" err="1" smtClean="0"/>
              <a:t>energy</a:t>
            </a:r>
            <a:r>
              <a:rPr lang="es-CL" sz="1400" dirty="0" smtClean="0"/>
              <a:t> </a:t>
            </a:r>
            <a:r>
              <a:rPr lang="es-CL" sz="1400" dirty="0" err="1" smtClean="0"/>
              <a:t>to</a:t>
            </a:r>
            <a:r>
              <a:rPr lang="es-CL" sz="1400" dirty="0" smtClean="0"/>
              <a:t> break </a:t>
            </a:r>
            <a:r>
              <a:rPr lang="es-CL" sz="1400" dirty="0" err="1" smtClean="0"/>
              <a:t>their</a:t>
            </a:r>
            <a:r>
              <a:rPr lang="es-CL" sz="1400" dirty="0" smtClean="0"/>
              <a:t> </a:t>
            </a:r>
            <a:r>
              <a:rPr lang="es-CL" sz="1400" dirty="0" err="1" smtClean="0"/>
              <a:t>bonds</a:t>
            </a:r>
            <a:r>
              <a:rPr lang="es-CL" sz="1400" dirty="0" smtClean="0"/>
              <a:t> </a:t>
            </a:r>
            <a:r>
              <a:rPr lang="es-CL" sz="1400" dirty="0" err="1" smtClean="0"/>
              <a:t>first</a:t>
            </a:r>
            <a:r>
              <a:rPr lang="es-CL" sz="1400" dirty="0" smtClean="0"/>
              <a:t>. </a:t>
            </a:r>
            <a:r>
              <a:rPr lang="es-CL" sz="1400" dirty="0" err="1" smtClean="0"/>
              <a:t>These</a:t>
            </a:r>
            <a:r>
              <a:rPr lang="es-CL" sz="1400" dirty="0" smtClean="0"/>
              <a:t> </a:t>
            </a:r>
            <a:r>
              <a:rPr lang="es-CL" sz="1400" dirty="0" err="1" smtClean="0"/>
              <a:t>last</a:t>
            </a:r>
            <a:r>
              <a:rPr lang="es-CL" sz="1400" dirty="0" smtClean="0"/>
              <a:t> </a:t>
            </a:r>
            <a:r>
              <a:rPr lang="es-CL" sz="1400" dirty="0" err="1" smtClean="0"/>
              <a:t>kind</a:t>
            </a:r>
            <a:r>
              <a:rPr lang="es-CL" sz="1400" dirty="0" smtClean="0"/>
              <a:t> of </a:t>
            </a:r>
            <a:r>
              <a:rPr lang="es-CL" sz="1400" dirty="0" err="1" smtClean="0"/>
              <a:t>compounds</a:t>
            </a:r>
            <a:r>
              <a:rPr lang="es-CL" sz="1400" dirty="0" smtClean="0"/>
              <a:t> </a:t>
            </a:r>
            <a:r>
              <a:rPr lang="es-CL" sz="1400" dirty="0" err="1" smtClean="0"/>
              <a:t>therefore</a:t>
            </a:r>
            <a:r>
              <a:rPr lang="es-CL" sz="1400" dirty="0" smtClean="0"/>
              <a:t> </a:t>
            </a:r>
            <a:r>
              <a:rPr lang="es-CL" sz="1400" dirty="0" err="1" smtClean="0"/>
              <a:t>save</a:t>
            </a:r>
            <a:r>
              <a:rPr lang="es-CL" sz="1400" dirty="0" smtClean="0"/>
              <a:t> a </a:t>
            </a:r>
            <a:r>
              <a:rPr lang="es-CL" sz="1400" dirty="0" err="1" smtClean="0"/>
              <a:t>lot</a:t>
            </a:r>
            <a:r>
              <a:rPr lang="es-CL" sz="1400" dirty="0" smtClean="0"/>
              <a:t> of </a:t>
            </a:r>
            <a:r>
              <a:rPr lang="es-CL" sz="1400" dirty="0" err="1" smtClean="0"/>
              <a:t>energy</a:t>
            </a:r>
            <a:r>
              <a:rPr lang="es-CL" sz="1400" dirty="0" smtClean="0"/>
              <a:t>, </a:t>
            </a:r>
            <a:r>
              <a:rPr lang="es-CL" sz="1400" dirty="0" err="1" smtClean="0"/>
              <a:t>releasing</a:t>
            </a:r>
            <a:r>
              <a:rPr lang="es-CL" sz="1400" dirty="0" smtClean="0"/>
              <a:t> </a:t>
            </a:r>
            <a:r>
              <a:rPr lang="es-CL" sz="1400" dirty="0" smtClean="0"/>
              <a:t>a </a:t>
            </a:r>
            <a:r>
              <a:rPr lang="es-CL" sz="1400" dirty="0" err="1" smtClean="0"/>
              <a:t>greater</a:t>
            </a:r>
            <a:r>
              <a:rPr lang="es-CL" sz="1400" dirty="0" smtClean="0"/>
              <a:t> </a:t>
            </a:r>
            <a:r>
              <a:rPr lang="es-CL" sz="1400" dirty="0" err="1" smtClean="0"/>
              <a:t>amount</a:t>
            </a:r>
            <a:r>
              <a:rPr lang="es-CL" sz="1400" dirty="0" smtClean="0"/>
              <a:t> of </a:t>
            </a:r>
            <a:r>
              <a:rPr lang="es-CL" sz="1400" dirty="0" err="1" smtClean="0"/>
              <a:t>caloric</a:t>
            </a:r>
            <a:r>
              <a:rPr lang="es-CL" sz="1400" dirty="0" smtClean="0"/>
              <a:t> </a:t>
            </a:r>
            <a:r>
              <a:rPr lang="es-CL" sz="1400" dirty="0" err="1" smtClean="0"/>
              <a:t>energy</a:t>
            </a:r>
            <a:r>
              <a:rPr lang="es-CL" sz="1400" dirty="0" smtClean="0"/>
              <a:t> </a:t>
            </a:r>
            <a:r>
              <a:rPr lang="es-CL" sz="1400" dirty="0" err="1" smtClean="0"/>
              <a:t>during</a:t>
            </a:r>
            <a:r>
              <a:rPr lang="es-CL" sz="1400" dirty="0" smtClean="0"/>
              <a:t> </a:t>
            </a:r>
            <a:r>
              <a:rPr lang="es-CL" sz="1400" dirty="0" err="1" smtClean="0"/>
              <a:t>the</a:t>
            </a:r>
            <a:r>
              <a:rPr lang="es-CL" sz="1400" dirty="0" smtClean="0"/>
              <a:t> </a:t>
            </a:r>
            <a:r>
              <a:rPr lang="es-CL" sz="1400" dirty="0" err="1" smtClean="0"/>
              <a:t>cooling</a:t>
            </a:r>
            <a:r>
              <a:rPr lang="es-CL" sz="1400" dirty="0" smtClean="0"/>
              <a:t> </a:t>
            </a:r>
            <a:r>
              <a:rPr lang="es-CL" sz="1400" dirty="0" err="1" smtClean="0"/>
              <a:t>process</a:t>
            </a:r>
            <a:r>
              <a:rPr lang="es-CL" sz="1400" dirty="0" smtClean="0"/>
              <a:t>.    </a:t>
            </a:r>
            <a:endParaRPr lang="en-US" sz="1400" dirty="0" smtClean="0"/>
          </a:p>
        </p:txBody>
      </p:sp>
      <p:pic>
        <p:nvPicPr>
          <p:cNvPr id="3074" name="Picture 2"/>
          <p:cNvPicPr>
            <a:picLocks noChangeAspect="1" noChangeArrowheads="1"/>
          </p:cNvPicPr>
          <p:nvPr/>
        </p:nvPicPr>
        <p:blipFill>
          <a:blip r:embed="rId2" cstate="print"/>
          <a:srcRect/>
          <a:stretch>
            <a:fillRect/>
          </a:stretch>
        </p:blipFill>
        <p:spPr bwMode="auto">
          <a:xfrm>
            <a:off x="3850740" y="2708920"/>
            <a:ext cx="1441340" cy="792088"/>
          </a:xfrm>
          <a:prstGeom prst="rect">
            <a:avLst/>
          </a:prstGeom>
          <a:noFill/>
          <a:ln w="9525">
            <a:noFill/>
            <a:miter lim="800000"/>
            <a:headEnd/>
            <a:tailEnd/>
          </a:ln>
        </p:spPr>
      </p:pic>
    </p:spTree>
    <p:extLst>
      <p:ext uri="{BB962C8B-B14F-4D97-AF65-F5344CB8AC3E}">
        <p14:creationId xmlns=""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7961" y="2564904"/>
            <a:ext cx="6267450" cy="648072"/>
          </a:xfrm>
          <a:prstGeom prst="rect">
            <a:avLst/>
          </a:prstGeom>
        </p:spPr>
      </p:pic>
      <p:sp>
        <p:nvSpPr>
          <p:cNvPr id="14" name="13 CuadroTexto"/>
          <p:cNvSpPr txBox="1"/>
          <p:nvPr/>
        </p:nvSpPr>
        <p:spPr>
          <a:xfrm>
            <a:off x="1913617" y="2708920"/>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3499178"/>
            <a:ext cx="6267450" cy="865926"/>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835696" y="3554432"/>
            <a:ext cx="5976664" cy="738664"/>
          </a:xfrm>
          <a:prstGeom prst="rect">
            <a:avLst/>
          </a:prstGeom>
          <a:noFill/>
        </p:spPr>
        <p:txBody>
          <a:bodyPr wrap="square" rtlCol="0">
            <a:spAutoFit/>
          </a:bodyPr>
          <a:lstStyle/>
          <a:p>
            <a:r>
              <a:rPr lang="en-US" sz="1400" b="1" dirty="0"/>
              <a:t>If </a:t>
            </a:r>
            <a:r>
              <a:rPr lang="en-US" sz="1400" b="1" dirty="0" smtClean="0"/>
              <a:t>you warm up 25 ml of fresh water, vegetable oil and acetic acid, which of the substances will exchange the most amount of heat with the environment? Will the results be correlated with the specific heat values?</a:t>
            </a:r>
            <a:endParaRPr lang="es-CL" sz="1400" dirty="0"/>
          </a:p>
        </p:txBody>
      </p:sp>
      <p:sp>
        <p:nvSpPr>
          <p:cNvPr id="18"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spTree>
    <p:extLst>
      <p:ext uri="{BB962C8B-B14F-4D97-AF65-F5344CB8AC3E}">
        <p14:creationId xmlns="" xmlns:p14="http://schemas.microsoft.com/office/powerpoint/2010/main"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547664" y="2617457"/>
            <a:ext cx="5976664" cy="1819655"/>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sp>
        <p:nvSpPr>
          <p:cNvPr id="12" name="11 CuadroTexto"/>
          <p:cNvSpPr txBox="1"/>
          <p:nvPr/>
        </p:nvSpPr>
        <p:spPr>
          <a:xfrm>
            <a:off x="1619672" y="2723436"/>
            <a:ext cx="5865559" cy="1569660"/>
          </a:xfrm>
          <a:prstGeom prst="rect">
            <a:avLst/>
          </a:prstGeom>
          <a:noFill/>
        </p:spPr>
        <p:txBody>
          <a:bodyPr wrap="square" rtlCol="0">
            <a:spAutoFit/>
          </a:bodyPr>
          <a:lstStyle/>
          <a:p>
            <a:pPr algn="just"/>
            <a:r>
              <a:rPr lang="en-US" sz="1600" dirty="0" smtClean="0"/>
              <a:t>Students </a:t>
            </a:r>
            <a:r>
              <a:rPr lang="en-US" sz="1600" dirty="0" smtClean="0"/>
              <a:t>will build a domestic calorimeter to measure the decreasing temperature under isolated conditions. Vegetable oil, acetic acid (vinegar) and fresh water will be heated to 70 °C and measured with the </a:t>
            </a:r>
            <a:r>
              <a:rPr lang="en-US" sz="1600" dirty="0" err="1" smtClean="0"/>
              <a:t>Labdisc</a:t>
            </a:r>
            <a:r>
              <a:rPr lang="en-US" sz="1600" dirty="0" smtClean="0"/>
              <a:t> external temperature probe. The experiment data will be interpreted as a result of molecular properties of the matter, in particular specific heat.    </a:t>
            </a:r>
            <a:endParaRPr lang="es-CL" sz="1600" dirty="0"/>
          </a:p>
        </p:txBody>
      </p:sp>
    </p:spTree>
    <p:extLst>
      <p:ext uri="{BB962C8B-B14F-4D97-AF65-F5344CB8AC3E}">
        <p14:creationId xmlns="" xmlns:p14="http://schemas.microsoft.com/office/powerpoint/2010/main"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1115616" y="2276872"/>
            <a:ext cx="3240360" cy="4031873"/>
          </a:xfrm>
          <a:prstGeom prst="rect">
            <a:avLst/>
          </a:prstGeom>
          <a:noFill/>
        </p:spPr>
        <p:txBody>
          <a:bodyPr wrap="square" rtlCol="0">
            <a:spAutoFit/>
          </a:bodyPr>
          <a:lstStyle/>
          <a:p>
            <a:pPr lvl="0"/>
            <a:r>
              <a:rPr lang="en-US" sz="1600" dirty="0" err="1" smtClean="0"/>
              <a:t>Labdisc</a:t>
            </a:r>
            <a:r>
              <a:rPr lang="en-US" sz="1600" dirty="0" smtClean="0"/>
              <a:t> </a:t>
            </a:r>
            <a:r>
              <a:rPr lang="en-US" sz="1600" dirty="0" err="1" smtClean="0"/>
              <a:t>Gensci</a:t>
            </a:r>
            <a:endParaRPr lang="en-US" sz="1600" dirty="0" smtClean="0"/>
          </a:p>
          <a:p>
            <a:pPr lvl="0"/>
            <a:endParaRPr lang="es-CL" sz="800" dirty="0"/>
          </a:p>
          <a:p>
            <a:pPr lvl="0"/>
            <a:r>
              <a:rPr lang="en-US" sz="1600" dirty="0" smtClean="0"/>
              <a:t>External temperature probe </a:t>
            </a:r>
          </a:p>
          <a:p>
            <a:pPr lvl="0"/>
            <a:endParaRPr lang="es-CL" sz="800" dirty="0"/>
          </a:p>
          <a:p>
            <a:pPr lvl="0"/>
            <a:r>
              <a:rPr lang="es-CL" sz="1600" dirty="0" err="1" smtClean="0"/>
              <a:t>Polystyrene</a:t>
            </a:r>
            <a:r>
              <a:rPr lang="es-CL" sz="1600" dirty="0" smtClean="0"/>
              <a:t> cup </a:t>
            </a:r>
            <a:r>
              <a:rPr lang="es-CL" sz="1600" dirty="0" err="1" smtClean="0"/>
              <a:t>with</a:t>
            </a:r>
            <a:r>
              <a:rPr lang="es-CL" sz="1600" dirty="0" smtClean="0"/>
              <a:t> </a:t>
            </a:r>
            <a:r>
              <a:rPr lang="es-CL" sz="1600" dirty="0" err="1" smtClean="0"/>
              <a:t>plastic</a:t>
            </a:r>
            <a:r>
              <a:rPr lang="es-CL" sz="1600" dirty="0" smtClean="0"/>
              <a:t> </a:t>
            </a:r>
            <a:r>
              <a:rPr lang="es-CL" sz="1600" dirty="0" err="1" smtClean="0"/>
              <a:t>tap</a:t>
            </a:r>
            <a:endParaRPr lang="es-CL" sz="1600" dirty="0" smtClean="0"/>
          </a:p>
          <a:p>
            <a:pPr lvl="0"/>
            <a:endParaRPr lang="es-CL" sz="800" dirty="0" smtClean="0"/>
          </a:p>
          <a:p>
            <a:pPr lvl="0"/>
            <a:r>
              <a:rPr lang="es-CL" sz="1600" dirty="0" err="1" smtClean="0"/>
              <a:t>Flask</a:t>
            </a:r>
            <a:r>
              <a:rPr lang="es-CL" sz="1600" dirty="0" smtClean="0"/>
              <a:t> (25 ml) </a:t>
            </a:r>
            <a:r>
              <a:rPr lang="es-CL" sz="1600" dirty="0" err="1" smtClean="0"/>
              <a:t>with</a:t>
            </a:r>
            <a:r>
              <a:rPr lang="es-CL" sz="1600" dirty="0" smtClean="0"/>
              <a:t> a </a:t>
            </a:r>
            <a:r>
              <a:rPr lang="es-CL" sz="1600" dirty="0" err="1" smtClean="0"/>
              <a:t>perforated</a:t>
            </a:r>
            <a:r>
              <a:rPr lang="es-CL" sz="1600" dirty="0" smtClean="0"/>
              <a:t> </a:t>
            </a:r>
            <a:r>
              <a:rPr lang="es-CL" sz="1600" dirty="0" err="1" smtClean="0"/>
              <a:t>rubber</a:t>
            </a:r>
            <a:r>
              <a:rPr lang="es-CL" sz="1600" dirty="0" smtClean="0"/>
              <a:t> </a:t>
            </a:r>
            <a:r>
              <a:rPr lang="es-CL" sz="1600" dirty="0" err="1" smtClean="0"/>
              <a:t>stopper</a:t>
            </a:r>
            <a:r>
              <a:rPr lang="es-CL" sz="1600" dirty="0" smtClean="0"/>
              <a:t> </a:t>
            </a:r>
          </a:p>
          <a:p>
            <a:pPr lvl="0"/>
            <a:endParaRPr lang="es-CL" sz="800" dirty="0" smtClean="0"/>
          </a:p>
          <a:p>
            <a:pPr lvl="0">
              <a:spcAft>
                <a:spcPts val="600"/>
              </a:spcAft>
            </a:pPr>
            <a:r>
              <a:rPr lang="es-CL" sz="1600" dirty="0" smtClean="0"/>
              <a:t>Bunsen </a:t>
            </a:r>
            <a:r>
              <a:rPr lang="es-CL" sz="1600" dirty="0" err="1" smtClean="0"/>
              <a:t>burner</a:t>
            </a:r>
            <a:r>
              <a:rPr lang="es-CL" sz="1600" dirty="0" smtClean="0"/>
              <a:t> </a:t>
            </a:r>
          </a:p>
          <a:p>
            <a:pPr lvl="0">
              <a:spcAft>
                <a:spcPts val="600"/>
              </a:spcAft>
            </a:pPr>
            <a:r>
              <a:rPr lang="es-CL" sz="1600" dirty="0" err="1" smtClean="0"/>
              <a:t>Laboratory</a:t>
            </a:r>
            <a:r>
              <a:rPr lang="es-CL" sz="1600" dirty="0" smtClean="0"/>
              <a:t> </a:t>
            </a:r>
            <a:r>
              <a:rPr lang="es-CL" sz="1600" dirty="0" err="1" smtClean="0"/>
              <a:t>heat</a:t>
            </a:r>
            <a:r>
              <a:rPr lang="es-CL" sz="1600" dirty="0" smtClean="0"/>
              <a:t> </a:t>
            </a:r>
            <a:r>
              <a:rPr lang="es-CL" sz="1600" dirty="0" err="1" smtClean="0"/>
              <a:t>assemblage</a:t>
            </a:r>
            <a:endParaRPr lang="es-CL" sz="1600" dirty="0" smtClean="0"/>
          </a:p>
          <a:p>
            <a:pPr lvl="0">
              <a:spcAft>
                <a:spcPts val="600"/>
              </a:spcAft>
            </a:pPr>
            <a:r>
              <a:rPr lang="es-CL" sz="1600" dirty="0" err="1" smtClean="0"/>
              <a:t>Beaker</a:t>
            </a:r>
            <a:r>
              <a:rPr lang="es-CL" sz="1600" dirty="0" smtClean="0"/>
              <a:t> (250 ml) </a:t>
            </a:r>
          </a:p>
          <a:p>
            <a:pPr lvl="0">
              <a:spcAft>
                <a:spcPts val="600"/>
              </a:spcAft>
            </a:pPr>
            <a:r>
              <a:rPr lang="es-CL" sz="1600" dirty="0" err="1" smtClean="0"/>
              <a:t>Acetic</a:t>
            </a:r>
            <a:r>
              <a:rPr lang="es-CL" sz="1600" dirty="0" smtClean="0"/>
              <a:t> </a:t>
            </a:r>
            <a:r>
              <a:rPr lang="es-CL" sz="1600" dirty="0" err="1" smtClean="0"/>
              <a:t>acid</a:t>
            </a:r>
            <a:r>
              <a:rPr lang="es-CL" sz="1600" dirty="0" smtClean="0"/>
              <a:t> (</a:t>
            </a:r>
            <a:r>
              <a:rPr lang="en-US" sz="1600" dirty="0" smtClean="0"/>
              <a:t>vinegar</a:t>
            </a:r>
            <a:r>
              <a:rPr lang="es-CL" sz="1600" dirty="0" smtClean="0"/>
              <a:t>)</a:t>
            </a:r>
          </a:p>
          <a:p>
            <a:pPr lvl="0">
              <a:spcAft>
                <a:spcPts val="600"/>
              </a:spcAft>
            </a:pPr>
            <a:r>
              <a:rPr lang="es-CL" sz="1600" dirty="0" smtClean="0"/>
              <a:t>Vegetable </a:t>
            </a:r>
            <a:r>
              <a:rPr lang="es-CL" sz="1600" dirty="0" err="1" smtClean="0"/>
              <a:t>oil</a:t>
            </a:r>
            <a:endParaRPr lang="es-CL" sz="1600" dirty="0" smtClean="0"/>
          </a:p>
          <a:p>
            <a:pPr lvl="0">
              <a:spcAft>
                <a:spcPts val="600"/>
              </a:spcAft>
            </a:pPr>
            <a:r>
              <a:rPr lang="es-CL" sz="1600" dirty="0" err="1" smtClean="0"/>
              <a:t>Fresh</a:t>
            </a:r>
            <a:r>
              <a:rPr lang="es-CL" sz="1600" dirty="0" smtClean="0"/>
              <a:t> </a:t>
            </a:r>
            <a:r>
              <a:rPr lang="es-CL" sz="1600" dirty="0" err="1" smtClean="0"/>
              <a:t>water</a:t>
            </a:r>
            <a:endParaRPr lang="es-CL" sz="1600" dirty="0"/>
          </a:p>
          <a:p>
            <a:endParaRPr lang="es-CL" dirty="0"/>
          </a:p>
        </p:txBody>
      </p:sp>
      <p:sp>
        <p:nvSpPr>
          <p:cNvPr id="11" name="2 Subtítulo"/>
          <p:cNvSpPr txBox="1">
            <a:spLocks/>
          </p:cNvSpPr>
          <p:nvPr/>
        </p:nvSpPr>
        <p:spPr>
          <a:xfrm>
            <a:off x="5436096"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2 Subtítulo"/>
          <p:cNvSpPr txBox="1">
            <a:spLocks/>
          </p:cNvSpPr>
          <p:nvPr/>
        </p:nvSpPr>
        <p:spPr>
          <a:xfrm>
            <a:off x="5436096" y="1143328"/>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Specific</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heat</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508104" y="1412776"/>
            <a:ext cx="3312368" cy="415498"/>
          </a:xfrm>
          <a:prstGeom prst="rect">
            <a:avLst/>
          </a:prstGeom>
          <a:noFill/>
        </p:spPr>
        <p:txBody>
          <a:bodyPr wrap="square" rtlCol="0" anchor="b">
            <a:spAutoFit/>
          </a:bodyPr>
          <a:lstStyle/>
          <a:p>
            <a:pPr algn="just"/>
            <a:r>
              <a:rPr lang="en-US" sz="1050" dirty="0" smtClean="0">
                <a:solidFill>
                  <a:schemeClr val="tx1">
                    <a:lumMod val="65000"/>
                    <a:lumOff val="35000"/>
                  </a:schemeClr>
                </a:solidFill>
              </a:rPr>
              <a:t>Heating different liquids to the same temperature (</a:t>
            </a:r>
            <a:r>
              <a:rPr lang="en-US" sz="1050" dirty="0" smtClean="0">
                <a:solidFill>
                  <a:schemeClr val="tx1">
                    <a:lumMod val="65000"/>
                    <a:lumOff val="35000"/>
                  </a:schemeClr>
                </a:solidFill>
              </a:rPr>
              <a:t>70 ˚</a:t>
            </a:r>
            <a:r>
              <a:rPr lang="en-US" sz="1050" dirty="0" smtClean="0">
                <a:solidFill>
                  <a:schemeClr val="tx1">
                    <a:lumMod val="65000"/>
                    <a:lumOff val="35000"/>
                  </a:schemeClr>
                </a:solidFill>
              </a:rPr>
              <a:t>C) and comparing their individual cooling curves.</a:t>
            </a:r>
            <a:endParaRPr lang="es-CL" sz="1050" dirty="0">
              <a:solidFill>
                <a:schemeClr val="tx1">
                  <a:lumMod val="65000"/>
                  <a:lumOff val="35000"/>
                </a:schemeClr>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2348880"/>
            <a:ext cx="216000" cy="2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616" y="2708928"/>
            <a:ext cx="216000" cy="2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9616" y="3068976"/>
            <a:ext cx="216000" cy="2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99616" y="3429024"/>
            <a:ext cx="216000" cy="2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srcRect/>
          <a:stretch>
            <a:fillRect/>
          </a:stretch>
        </p:blipFill>
        <p:spPr bwMode="auto">
          <a:xfrm>
            <a:off x="899616" y="4077096"/>
            <a:ext cx="216000" cy="21600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899616" y="5344436"/>
            <a:ext cx="216000" cy="21600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899616" y="5027601"/>
            <a:ext cx="216000" cy="21600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899592" y="4710766"/>
            <a:ext cx="216000" cy="216000"/>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899616" y="4393931"/>
            <a:ext cx="216000" cy="216000"/>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899616" y="5661272"/>
            <a:ext cx="216000" cy="216000"/>
          </a:xfrm>
          <a:prstGeom prst="rect">
            <a:avLst/>
          </a:prstGeom>
          <a:noFill/>
          <a:ln w="9525">
            <a:noFill/>
            <a:miter lim="800000"/>
            <a:headEnd/>
            <a:tailEnd/>
          </a:ln>
        </p:spPr>
      </p:pic>
      <p:pic>
        <p:nvPicPr>
          <p:cNvPr id="16"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788024" y="2564904"/>
            <a:ext cx="1280153" cy="13770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r="25435" b="28769"/>
          <a:stretch/>
        </p:blipFill>
        <p:spPr bwMode="auto">
          <a:xfrm>
            <a:off x="6660232" y="2276872"/>
            <a:ext cx="1942034" cy="2034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176" y="2420888"/>
            <a:ext cx="360040" cy="360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5952" y="2420888"/>
            <a:ext cx="360040" cy="360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19 Imagen" descr="matraz.jpg"/>
          <p:cNvPicPr>
            <a:picLocks noChangeAspect="1"/>
          </p:cNvPicPr>
          <p:nvPr/>
        </p:nvPicPr>
        <p:blipFill>
          <a:blip r:embed="rId10" cstate="print"/>
          <a:stretch>
            <a:fillRect/>
          </a:stretch>
        </p:blipFill>
        <p:spPr>
          <a:xfrm>
            <a:off x="6516216" y="4581128"/>
            <a:ext cx="1230120" cy="1510454"/>
          </a:xfrm>
          <a:prstGeom prst="rect">
            <a:avLst/>
          </a:prstGeom>
        </p:spPr>
      </p:pic>
      <p:pic>
        <p:nvPicPr>
          <p:cNvPr id="21" name="20 Imagen" descr="vaso_tapa.jpg"/>
          <p:cNvPicPr>
            <a:picLocks noChangeAspect="1"/>
          </p:cNvPicPr>
          <p:nvPr/>
        </p:nvPicPr>
        <p:blipFill>
          <a:blip r:embed="rId11" cstate="print"/>
          <a:stretch>
            <a:fillRect/>
          </a:stretch>
        </p:blipFill>
        <p:spPr>
          <a:xfrm>
            <a:off x="4644008" y="4437112"/>
            <a:ext cx="1394191" cy="1711915"/>
          </a:xfrm>
          <a:prstGeom prst="rect">
            <a:avLst/>
          </a:prstGeom>
        </p:spPr>
      </p:pic>
      <p:pic>
        <p:nvPicPr>
          <p:cNvPr id="2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72200" y="4293096"/>
            <a:ext cx="360016" cy="360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984" y="4293096"/>
            <a:ext cx="360016" cy="360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1939</TotalTime>
  <Words>1921</Words>
  <Application>Microsoft Office PowerPoint</Application>
  <PresentationFormat>On-screen Show (4:3)</PresentationFormat>
  <Paragraphs>205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126</cp:revision>
  <dcterms:created xsi:type="dcterms:W3CDTF">2012-09-11T15:34:37Z</dcterms:created>
  <dcterms:modified xsi:type="dcterms:W3CDTF">2013-07-07T05:51:47Z</dcterms:modified>
</cp:coreProperties>
</file>